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media/image119.jpg" ContentType="image/png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notesSlides/notesSlide193.xml" ContentType="application/vnd.openxmlformats-officedocument.presentationml.notesSlide+xml"/>
  <Override PartName="/ppt/notesSlides/notesSlide194.xml" ContentType="application/vnd.openxmlformats-officedocument.presentationml.notesSlide+xml"/>
  <Override PartName="/ppt/notesSlides/notesSlide195.xml" ContentType="application/vnd.openxmlformats-officedocument.presentationml.notesSlide+xml"/>
  <Override PartName="/ppt/notesSlides/notesSlide196.xml" ContentType="application/vnd.openxmlformats-officedocument.presentationml.notesSlide+xml"/>
  <Override PartName="/ppt/notesSlides/notesSlide197.xml" ContentType="application/vnd.openxmlformats-officedocument.presentationml.notesSlide+xml"/>
  <Override PartName="/ppt/notesSlides/notesSlide198.xml" ContentType="application/vnd.openxmlformats-officedocument.presentationml.notesSlide+xml"/>
  <Override PartName="/ppt/notesSlides/notesSlide199.xml" ContentType="application/vnd.openxmlformats-officedocument.presentationml.notesSlide+xml"/>
  <Override PartName="/ppt/notesSlides/notesSlide200.xml" ContentType="application/vnd.openxmlformats-officedocument.presentationml.notesSlide+xml"/>
  <Override PartName="/ppt/notesSlides/notesSlide201.xml" ContentType="application/vnd.openxmlformats-officedocument.presentationml.notesSlide+xml"/>
  <Override PartName="/ppt/notesSlides/notesSlide202.xml" ContentType="application/vnd.openxmlformats-officedocument.presentationml.notesSlide+xml"/>
  <Override PartName="/ppt/notesSlides/notesSlide20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05"/>
  </p:notesMasterIdLst>
  <p:sldIdLst>
    <p:sldId id="332" r:id="rId2"/>
    <p:sldId id="315" r:id="rId3"/>
    <p:sldId id="317" r:id="rId4"/>
    <p:sldId id="373" r:id="rId5"/>
    <p:sldId id="540" r:id="rId6"/>
    <p:sldId id="257" r:id="rId7"/>
    <p:sldId id="577" r:id="rId8"/>
    <p:sldId id="579" r:id="rId9"/>
    <p:sldId id="581" r:id="rId10"/>
    <p:sldId id="582" r:id="rId11"/>
    <p:sldId id="583" r:id="rId12"/>
    <p:sldId id="584" r:id="rId13"/>
    <p:sldId id="585" r:id="rId14"/>
    <p:sldId id="586" r:id="rId15"/>
    <p:sldId id="590" r:id="rId16"/>
    <p:sldId id="588" r:id="rId17"/>
    <p:sldId id="591" r:id="rId18"/>
    <p:sldId id="589" r:id="rId19"/>
    <p:sldId id="593" r:id="rId20"/>
    <p:sldId id="594" r:id="rId21"/>
    <p:sldId id="595" r:id="rId22"/>
    <p:sldId id="592" r:id="rId23"/>
    <p:sldId id="596" r:id="rId24"/>
    <p:sldId id="337" r:id="rId25"/>
    <p:sldId id="256" r:id="rId26"/>
    <p:sldId id="349" r:id="rId27"/>
    <p:sldId id="314" r:id="rId28"/>
    <p:sldId id="322" r:id="rId29"/>
    <p:sldId id="343" r:id="rId30"/>
    <p:sldId id="344" r:id="rId31"/>
    <p:sldId id="345" r:id="rId32"/>
    <p:sldId id="346" r:id="rId33"/>
    <p:sldId id="325" r:id="rId34"/>
    <p:sldId id="262" r:id="rId35"/>
    <p:sldId id="571" r:id="rId36"/>
    <p:sldId id="271" r:id="rId37"/>
    <p:sldId id="334" r:id="rId38"/>
    <p:sldId id="572" r:id="rId39"/>
    <p:sldId id="573" r:id="rId40"/>
    <p:sldId id="327" r:id="rId41"/>
    <p:sldId id="574" r:id="rId42"/>
    <p:sldId id="320" r:id="rId43"/>
    <p:sldId id="339" r:id="rId44"/>
    <p:sldId id="575" r:id="rId45"/>
    <p:sldId id="321" r:id="rId46"/>
    <p:sldId id="323" r:id="rId47"/>
    <p:sldId id="265" r:id="rId48"/>
    <p:sldId id="576" r:id="rId49"/>
    <p:sldId id="347" r:id="rId50"/>
    <p:sldId id="340" r:id="rId51"/>
    <p:sldId id="326" r:id="rId52"/>
    <p:sldId id="328" r:id="rId53"/>
    <p:sldId id="333" r:id="rId54"/>
    <p:sldId id="383" r:id="rId55"/>
    <p:sldId id="384" r:id="rId56"/>
    <p:sldId id="388" r:id="rId57"/>
    <p:sldId id="494" r:id="rId58"/>
    <p:sldId id="566" r:id="rId59"/>
    <p:sldId id="578" r:id="rId60"/>
    <p:sldId id="541" r:id="rId61"/>
    <p:sldId id="542" r:id="rId62"/>
    <p:sldId id="395" r:id="rId63"/>
    <p:sldId id="396" r:id="rId64"/>
    <p:sldId id="397" r:id="rId65"/>
    <p:sldId id="399" r:id="rId66"/>
    <p:sldId id="400" r:id="rId67"/>
    <p:sldId id="401" r:id="rId68"/>
    <p:sldId id="402" r:id="rId69"/>
    <p:sldId id="403" r:id="rId70"/>
    <p:sldId id="404" r:id="rId71"/>
    <p:sldId id="405" r:id="rId72"/>
    <p:sldId id="406" r:id="rId73"/>
    <p:sldId id="407" r:id="rId74"/>
    <p:sldId id="408" r:id="rId75"/>
    <p:sldId id="409" r:id="rId76"/>
    <p:sldId id="410" r:id="rId77"/>
    <p:sldId id="411" r:id="rId78"/>
    <p:sldId id="489" r:id="rId79"/>
    <p:sldId id="412" r:id="rId80"/>
    <p:sldId id="413" r:id="rId81"/>
    <p:sldId id="414" r:id="rId82"/>
    <p:sldId id="498" r:id="rId83"/>
    <p:sldId id="495" r:id="rId84"/>
    <p:sldId id="496" r:id="rId85"/>
    <p:sldId id="499" r:id="rId86"/>
    <p:sldId id="555" r:id="rId87"/>
    <p:sldId id="416" r:id="rId88"/>
    <p:sldId id="415" r:id="rId89"/>
    <p:sldId id="417" r:id="rId90"/>
    <p:sldId id="418" r:id="rId91"/>
    <p:sldId id="437" r:id="rId92"/>
    <p:sldId id="444" r:id="rId93"/>
    <p:sldId id="565" r:id="rId94"/>
    <p:sldId id="548" r:id="rId95"/>
    <p:sldId id="549" r:id="rId96"/>
    <p:sldId id="550" r:id="rId97"/>
    <p:sldId id="551" r:id="rId98"/>
    <p:sldId id="552" r:id="rId99"/>
    <p:sldId id="557" r:id="rId100"/>
    <p:sldId id="553" r:id="rId101"/>
    <p:sldId id="554" r:id="rId102"/>
    <p:sldId id="556" r:id="rId103"/>
    <p:sldId id="497" r:id="rId104"/>
    <p:sldId id="348" r:id="rId105"/>
    <p:sldId id="558" r:id="rId106"/>
    <p:sldId id="502" r:id="rId107"/>
    <p:sldId id="503" r:id="rId108"/>
    <p:sldId id="504" r:id="rId109"/>
    <p:sldId id="506" r:id="rId110"/>
    <p:sldId id="507" r:id="rId111"/>
    <p:sldId id="508" r:id="rId112"/>
    <p:sldId id="509" r:id="rId113"/>
    <p:sldId id="510" r:id="rId114"/>
    <p:sldId id="511" r:id="rId115"/>
    <p:sldId id="512" r:id="rId116"/>
    <p:sldId id="513" r:id="rId117"/>
    <p:sldId id="514" r:id="rId118"/>
    <p:sldId id="515" r:id="rId119"/>
    <p:sldId id="516" r:id="rId120"/>
    <p:sldId id="560" r:id="rId121"/>
    <p:sldId id="445" r:id="rId122"/>
    <p:sldId id="446" r:id="rId123"/>
    <p:sldId id="447" r:id="rId124"/>
    <p:sldId id="448" r:id="rId125"/>
    <p:sldId id="449" r:id="rId126"/>
    <p:sldId id="450" r:id="rId127"/>
    <p:sldId id="451" r:id="rId128"/>
    <p:sldId id="452" r:id="rId129"/>
    <p:sldId id="453" r:id="rId130"/>
    <p:sldId id="455" r:id="rId131"/>
    <p:sldId id="456" r:id="rId132"/>
    <p:sldId id="457" r:id="rId133"/>
    <p:sldId id="462" r:id="rId134"/>
    <p:sldId id="561" r:id="rId135"/>
    <p:sldId id="459" r:id="rId136"/>
    <p:sldId id="463" r:id="rId137"/>
    <p:sldId id="464" r:id="rId138"/>
    <p:sldId id="465" r:id="rId139"/>
    <p:sldId id="466" r:id="rId140"/>
    <p:sldId id="467" r:id="rId141"/>
    <p:sldId id="468" r:id="rId142"/>
    <p:sldId id="563" r:id="rId143"/>
    <p:sldId id="470" r:id="rId144"/>
    <p:sldId id="471" r:id="rId145"/>
    <p:sldId id="472" r:id="rId146"/>
    <p:sldId id="473" r:id="rId147"/>
    <p:sldId id="474" r:id="rId148"/>
    <p:sldId id="475" r:id="rId149"/>
    <p:sldId id="476" r:id="rId150"/>
    <p:sldId id="477" r:id="rId151"/>
    <p:sldId id="478" r:id="rId152"/>
    <p:sldId id="479" r:id="rId153"/>
    <p:sldId id="480" r:id="rId154"/>
    <p:sldId id="518" r:id="rId155"/>
    <p:sldId id="567" r:id="rId156"/>
    <p:sldId id="517" r:id="rId157"/>
    <p:sldId id="519" r:id="rId158"/>
    <p:sldId id="521" r:id="rId159"/>
    <p:sldId id="522" r:id="rId160"/>
    <p:sldId id="525" r:id="rId161"/>
    <p:sldId id="524" r:id="rId162"/>
    <p:sldId id="526" r:id="rId163"/>
    <p:sldId id="523" r:id="rId164"/>
    <p:sldId id="527" r:id="rId165"/>
    <p:sldId id="528" r:id="rId166"/>
    <p:sldId id="532" r:id="rId167"/>
    <p:sldId id="531" r:id="rId168"/>
    <p:sldId id="529" r:id="rId169"/>
    <p:sldId id="534" r:id="rId170"/>
    <p:sldId id="533" r:id="rId171"/>
    <p:sldId id="530" r:id="rId172"/>
    <p:sldId id="536" r:id="rId173"/>
    <p:sldId id="535" r:id="rId174"/>
    <p:sldId id="381" r:id="rId175"/>
    <p:sldId id="374" r:id="rId176"/>
    <p:sldId id="375" r:id="rId177"/>
    <p:sldId id="350" r:id="rId178"/>
    <p:sldId id="370" r:id="rId179"/>
    <p:sldId id="371" r:id="rId180"/>
    <p:sldId id="329" r:id="rId181"/>
    <p:sldId id="330" r:id="rId182"/>
    <p:sldId id="351" r:id="rId183"/>
    <p:sldId id="352" r:id="rId184"/>
    <p:sldId id="353" r:id="rId185"/>
    <p:sldId id="354" r:id="rId186"/>
    <p:sldId id="338" r:id="rId187"/>
    <p:sldId id="336" r:id="rId188"/>
    <p:sldId id="342" r:id="rId189"/>
    <p:sldId id="357" r:id="rId190"/>
    <p:sldId id="356" r:id="rId191"/>
    <p:sldId id="355" r:id="rId192"/>
    <p:sldId id="359" r:id="rId193"/>
    <p:sldId id="363" r:id="rId194"/>
    <p:sldId id="364" r:id="rId195"/>
    <p:sldId id="365" r:id="rId196"/>
    <p:sldId id="366" r:id="rId197"/>
    <p:sldId id="362" r:id="rId198"/>
    <p:sldId id="361" r:id="rId199"/>
    <p:sldId id="360" r:id="rId200"/>
    <p:sldId id="335" r:id="rId201"/>
    <p:sldId id="372" r:id="rId202"/>
    <p:sldId id="331" r:id="rId203"/>
    <p:sldId id="564" r:id="rId20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3406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126" y="1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65" Type="http://schemas.openxmlformats.org/officeDocument/2006/relationships/slide" Target="slides/slide164.xml"/><Relationship Id="rId181" Type="http://schemas.openxmlformats.org/officeDocument/2006/relationships/slide" Target="slides/slide180.xml"/><Relationship Id="rId186" Type="http://schemas.openxmlformats.org/officeDocument/2006/relationships/slide" Target="slides/slide185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71" Type="http://schemas.openxmlformats.org/officeDocument/2006/relationships/slide" Target="slides/slide170.xml"/><Relationship Id="rId176" Type="http://schemas.openxmlformats.org/officeDocument/2006/relationships/slide" Target="slides/slide175.xml"/><Relationship Id="rId192" Type="http://schemas.openxmlformats.org/officeDocument/2006/relationships/slide" Target="slides/slide191.xml"/><Relationship Id="rId197" Type="http://schemas.openxmlformats.org/officeDocument/2006/relationships/slide" Target="slides/slide196.xml"/><Relationship Id="rId206" Type="http://schemas.openxmlformats.org/officeDocument/2006/relationships/presProps" Target="presProps.xml"/><Relationship Id="rId201" Type="http://schemas.openxmlformats.org/officeDocument/2006/relationships/slide" Target="slides/slide200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slide" Target="slides/slide165.xml"/><Relationship Id="rId182" Type="http://schemas.openxmlformats.org/officeDocument/2006/relationships/slide" Target="slides/slide181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2" Type="http://schemas.openxmlformats.org/officeDocument/2006/relationships/slide" Target="slides/slide201.xml"/><Relationship Id="rId207" Type="http://schemas.openxmlformats.org/officeDocument/2006/relationships/viewProps" Target="view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208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tableStyles" Target="tableStyles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5437A5-9A1F-423F-AB35-0B6CC9C46E62}" type="datetimeFigureOut">
              <a:rPr lang="en-US" smtClean="0"/>
              <a:t>4/16/2018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D97377-8615-40E2-AA20-5EAD8051D5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0517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1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1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1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1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1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1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1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1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1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2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2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.xml"/><Relationship Id="rId1" Type="http://schemas.openxmlformats.org/officeDocument/2006/relationships/notesMaster" Target="../notesMasters/notesMaster1.xml"/></Relationships>
</file>

<file path=ppt/notesSlides/_rels/notesSlide2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8722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668624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391561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270868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552097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031868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197452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926300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246200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245306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237471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6795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10521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619811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187009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639472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948077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460270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415136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574565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27907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196731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1410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538767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157180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966832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962851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561338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688201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331034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567651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382949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472873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4900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180602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756919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801778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278527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597507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4737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757803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490909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137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7020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138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612371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139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8516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76799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140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719850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141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775667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142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739086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143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370930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144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979641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145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702690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146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124506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147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623296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148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221459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149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2314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379931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150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615048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151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832013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152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2107210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153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717616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154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218718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155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77422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156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354294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157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772304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158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167351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159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7886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600372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160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255417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161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038009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162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010099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163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532820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164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406850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165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158902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166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37634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167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915243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168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167393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169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650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807005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170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335534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171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322905"/>
      </p:ext>
    </p:extLst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172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2735287"/>
      </p:ext>
    </p:extLst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173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056136"/>
      </p:ext>
    </p:extLst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174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591557"/>
      </p:ext>
    </p:extLst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175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720431"/>
      </p:ext>
    </p:extLst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176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964627"/>
      </p:ext>
    </p:extLst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177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9180824"/>
      </p:ext>
    </p:extLst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4FAE1A-5C3A-447E-AE21-80B97720E816}" type="slidenum">
              <a:rPr lang="en-US" smtClean="0"/>
              <a:t>178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467911"/>
      </p:ext>
    </p:extLst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4FAE1A-5C3A-447E-AE21-80B97720E816}" type="slidenum">
              <a:rPr lang="en-US" smtClean="0"/>
              <a:t>179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2511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796452"/>
      </p:ext>
    </p:extLst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180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513377"/>
      </p:ext>
    </p:extLst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181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833353"/>
      </p:ext>
    </p:extLst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182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942504"/>
      </p:ext>
    </p:extLst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183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763470"/>
      </p:ext>
    </p:extLst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184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148299"/>
      </p:ext>
    </p:extLst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185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829802"/>
      </p:ext>
    </p:extLst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186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015741"/>
      </p:ext>
    </p:extLst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187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743640"/>
      </p:ext>
    </p:extLst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188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267132"/>
      </p:ext>
    </p:extLst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189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234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679884"/>
      </p:ext>
    </p:extLst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190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839086"/>
      </p:ext>
    </p:extLst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191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066396"/>
      </p:ext>
    </p:extLst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192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738462"/>
      </p:ext>
    </p:extLst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193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75203"/>
      </p:ext>
    </p:extLst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194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841937"/>
      </p:ext>
    </p:extLst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195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762350"/>
      </p:ext>
    </p:extLst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196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986571"/>
      </p:ext>
    </p:extLst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197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951759"/>
      </p:ext>
    </p:extLst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198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258368"/>
      </p:ext>
    </p:extLst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199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8064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85820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640138"/>
      </p:ext>
    </p:extLst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200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166012"/>
      </p:ext>
    </p:extLst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201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390189"/>
      </p:ext>
    </p:extLst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202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367226"/>
      </p:ext>
    </p:extLst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203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66244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58245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50429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96332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46594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DB5E01-50B0-4E5C-953F-4170329A4C0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842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DB5E01-50B0-4E5C-953F-4170329A4C0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72205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DB5E01-50B0-4E5C-953F-4170329A4C0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929306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DB5E01-50B0-4E5C-953F-4170329A4C0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77613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DB5E01-50B0-4E5C-953F-4170329A4C0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4602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57134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DB5E01-50B0-4E5C-953F-4170329A4C0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22794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DB5E01-50B0-4E5C-953F-4170329A4C0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22287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DB5E01-50B0-4E5C-953F-4170329A4C0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7611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DB5E01-50B0-4E5C-953F-4170329A4C0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9920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DB5E01-50B0-4E5C-953F-4170329A4C0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885922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DB5E01-50B0-4E5C-953F-4170329A4C0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56004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DB5E01-50B0-4E5C-953F-4170329A4C00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55496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DB5E01-50B0-4E5C-953F-4170329A4C00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18261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DB5E01-50B0-4E5C-953F-4170329A4C00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37398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DB5E01-50B0-4E5C-953F-4170329A4C00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3536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35694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DB5E01-50B0-4E5C-953F-4170329A4C00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0870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DB5E01-50B0-4E5C-953F-4170329A4C00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39230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DB5E01-50B0-4E5C-953F-4170329A4C00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90969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DB5E01-50B0-4E5C-953F-4170329A4C00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96561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DB5E01-50B0-4E5C-953F-4170329A4C00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64144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DB5E01-50B0-4E5C-953F-4170329A4C00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082429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DB5E01-50B0-4E5C-953F-4170329A4C00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60895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DB5E01-50B0-4E5C-953F-4170329A4C00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86058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DB5E01-50B0-4E5C-953F-4170329A4C00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29143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DB5E01-50B0-4E5C-953F-4170329A4C00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5885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21821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DB5E01-50B0-4E5C-953F-4170329A4C00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95924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DB5E01-50B0-4E5C-953F-4170329A4C00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24197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DB5E01-50B0-4E5C-953F-4170329A4C00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0109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DB5E01-50B0-4E5C-953F-4170329A4C00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42295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87846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44329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41970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909531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04348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0347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24163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17554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79938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27390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319393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33512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27473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50900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200246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225767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1437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518882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208667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891554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516354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8331504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0165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780726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5746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71851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054735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3355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69795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975339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592786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42250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355325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591949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45501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605265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725263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666371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5870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269320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086111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9969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597063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162022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732875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583478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117478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2621532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629836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8138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4648" y="6392446"/>
            <a:ext cx="11614115" cy="304801"/>
          </a:xfrm>
        </p:spPr>
        <p:txBody>
          <a:bodyPr/>
          <a:lstStyle/>
          <a:p>
            <a:r>
              <a:rPr lang="en-US" dirty="0"/>
              <a:t>Predictive Modeling with R                                                                                                                                                                                                                                                  </a:t>
            </a:r>
            <a:fld id="{D1927E6E-AF00-4E1A-8E2A-E6C562435DAA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Predictive Modeling with R                                                                                                                                                                                                                                                  ‹#›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Predictive Modeling with R                                                                                                                                                                                                                                                  ‹#›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Predictive Modeling with R                                                                                                                                                                                                                                                  ‹#›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Predictive Modeling with R                                                                                                                                                                                                                                                  ‹#›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Predictive Modeling with R                                                                                                                                                                                                                                                  ‹#›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Predictive Modeling with R                                                                                                                                                                                                                                                  ‹#›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Predictive Modeling with R                                                                                                                                                                                                                                                  ‹#›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Predictive Modeling with R                                                                                                                                                                                                                                                  ‹#›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49036" y="1825625"/>
            <a:ext cx="5570764" cy="4351338"/>
          </a:xfr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FontTx/>
              <a:buNone/>
              <a:defRPr lang="en-US" sz="3600" kern="1200" baseline="0" dirty="0" smtClean="0">
                <a:solidFill>
                  <a:srgbClr val="032D84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457200" indent="0">
              <a:buNone/>
              <a:defRPr lang="en-US" sz="2400" kern="1200" baseline="0" dirty="0" smtClean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380264" cy="4351338"/>
          </a:xfrm>
        </p:spPr>
        <p:txBody>
          <a:bodyPr/>
          <a:lstStyle>
            <a:lvl1pPr marL="0" indent="0">
              <a:buNone/>
              <a:defRPr lang="en-US" sz="3600" kern="1200" baseline="0" dirty="0" smtClean="0">
                <a:solidFill>
                  <a:srgbClr val="032D84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457200" indent="0">
              <a:buNone/>
              <a:defRPr lang="en-US" sz="2400" kern="1200" baseline="0" dirty="0" smtClean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FontTx/>
              <a:buNone/>
            </a:pPr>
            <a:r>
              <a:rPr lang="en-US"/>
              <a:t>Edit Master text styles</a:t>
            </a:r>
          </a:p>
          <a:p>
            <a:pPr marL="0" lvl="1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FontTx/>
              <a:buNone/>
            </a:pPr>
            <a:r>
              <a:rPr lang="en-US"/>
              <a:t>Second level</a:t>
            </a:r>
          </a:p>
          <a:p>
            <a:pPr marL="0" lvl="2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FontTx/>
              <a:buNone/>
            </a:pPr>
            <a:r>
              <a:rPr lang="en-US"/>
              <a:t>Third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6ADF286-71A8-45E9-A5F7-4995209A4D57}" type="slidenum">
              <a:rPr lang="en-US" smtClean="0"/>
              <a:pPr>
                <a:defRPr/>
              </a:pPr>
              <a:t>‹#›</a:t>
            </a:fld>
            <a:endParaRPr lang="en-US" sz="1600">
              <a:solidFill>
                <a:schemeClr val="tx2"/>
              </a:solidFill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704850" y="103868"/>
            <a:ext cx="10515600" cy="1063625"/>
          </a:xfrm>
        </p:spPr>
        <p:txBody>
          <a:bodyPr>
            <a:normAutofit/>
          </a:bodyPr>
          <a:lstStyle>
            <a:lvl1pPr>
              <a:defRPr lang="en-US" sz="5400" kern="1200" dirty="0">
                <a:solidFill>
                  <a:schemeClr val="bg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928523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New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1999" cy="61395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0" y="1143000"/>
            <a:ext cx="12192000" cy="4188279"/>
          </a:xfrm>
          <a:prstGeom prst="rect">
            <a:avLst/>
          </a:prstGeom>
          <a:solidFill>
            <a:srgbClr val="032D8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12191999" cy="61395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1143000"/>
            <a:ext cx="12192000" cy="4188279"/>
          </a:xfrm>
          <a:prstGeom prst="rect">
            <a:avLst/>
          </a:prstGeom>
          <a:solidFill>
            <a:srgbClr val="032D8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" name="Content Placeholder 22"/>
          <p:cNvSpPr>
            <a:spLocks noGrp="1"/>
          </p:cNvSpPr>
          <p:nvPr>
            <p:ph sz="quarter" idx="11" hasCustomPrompt="1"/>
          </p:nvPr>
        </p:nvSpPr>
        <p:spPr>
          <a:xfrm>
            <a:off x="898409" y="1669488"/>
            <a:ext cx="10310813" cy="939111"/>
          </a:xfrm>
        </p:spPr>
        <p:txBody>
          <a:bodyPr>
            <a:normAutofit/>
          </a:bodyPr>
          <a:lstStyle>
            <a:lvl1pPr marL="0" indent="0">
              <a:buNone/>
              <a:defRPr lang="en-US" sz="5400" b="0" kern="1200" dirty="0" smtClean="0">
                <a:solidFill>
                  <a:schemeClr val="bg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[Session Title]</a:t>
            </a:r>
          </a:p>
        </p:txBody>
      </p:sp>
      <p:sp>
        <p:nvSpPr>
          <p:cNvPr id="10" name="Content Placeholder 22"/>
          <p:cNvSpPr>
            <a:spLocks noGrp="1"/>
          </p:cNvSpPr>
          <p:nvPr>
            <p:ph sz="quarter" idx="12" hasCustomPrompt="1"/>
          </p:nvPr>
        </p:nvSpPr>
        <p:spPr>
          <a:xfrm>
            <a:off x="898410" y="2743200"/>
            <a:ext cx="10310813" cy="2057400"/>
          </a:xfrm>
        </p:spPr>
        <p:txBody>
          <a:bodyPr>
            <a:normAutofit/>
          </a:bodyPr>
          <a:lstStyle>
            <a:lvl1pPr marL="0" indent="0">
              <a:buNone/>
              <a:defRPr lang="en-US" sz="3600" b="0" kern="1200" dirty="0" smtClean="0">
                <a:solidFill>
                  <a:schemeClr val="bg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[Session Title]</a:t>
            </a:r>
          </a:p>
        </p:txBody>
      </p:sp>
    </p:spTree>
    <p:extLst>
      <p:ext uri="{BB962C8B-B14F-4D97-AF65-F5344CB8AC3E}">
        <p14:creationId xmlns:p14="http://schemas.microsoft.com/office/powerpoint/2010/main" val="1430688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Predictive Modeling with R                                                                                                                                                                                                                                                  ‹#›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peaker 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626200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751114"/>
            <a:ext cx="12192000" cy="5510893"/>
          </a:xfrm>
          <a:prstGeom prst="rect">
            <a:avLst/>
          </a:prstGeom>
          <a:solidFill>
            <a:srgbClr val="032D8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531428" y="751113"/>
            <a:ext cx="5099957" cy="5095875"/>
          </a:xfr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Insert a picture of yourself so people in virtual sessions know what you look like.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398688" y="751115"/>
            <a:ext cx="5977619" cy="1069522"/>
          </a:xfrm>
        </p:spPr>
        <p:txBody>
          <a:bodyPr/>
          <a:lstStyle>
            <a:lvl1pPr eaLnBrk="1" fontAlgn="auto" hangingPunct="1">
              <a:spcAft>
                <a:spcPts val="0"/>
              </a:spcAft>
              <a:defRPr lang="en-US" sz="3600" b="1" kern="1200" cap="all" dirty="0">
                <a:solidFill>
                  <a:schemeClr val="bg1"/>
                </a:solidFill>
                <a:latin typeface="Century Gothic"/>
                <a:ea typeface="+mj-ea"/>
                <a:cs typeface="Century Gothic"/>
              </a:defRPr>
            </a:lvl1pPr>
          </a:lstStyle>
          <a:p>
            <a:pPr eaLnBrk="1" fontAlgn="auto" hangingPunct="1">
              <a:spcAft>
                <a:spcPts val="0"/>
              </a:spcAft>
              <a:defRPr/>
            </a:pPr>
            <a:r>
              <a:rPr lang="en-US" sz="3600" dirty="0">
                <a:ea typeface="+mj-ea"/>
              </a:rPr>
              <a:t>[Your Name]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idx="10" hasCustomPrompt="1"/>
          </p:nvPr>
        </p:nvSpPr>
        <p:spPr>
          <a:xfrm>
            <a:off x="398688" y="1901824"/>
            <a:ext cx="5977619" cy="3945165"/>
          </a:xfrm>
        </p:spPr>
        <p:txBody>
          <a:bodyPr>
            <a:normAutofit/>
          </a:bodyPr>
          <a:lstStyle>
            <a:lvl1pPr>
              <a:defRPr lang="en-US" sz="2800" kern="1200" baseline="0" dirty="0" smtClean="0">
                <a:solidFill>
                  <a:schemeClr val="bg1"/>
                </a:solidFill>
                <a:latin typeface="Century Gothic" panose="020B0502020202020204" pitchFamily="34" charset="0"/>
                <a:ea typeface="MS PGothic" panose="020B0600070205080204" pitchFamily="34" charset="-128"/>
                <a:cs typeface="+mn-cs"/>
              </a:defRPr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Details about yourself. Explain why you are a credible resource.</a:t>
            </a:r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626200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751114"/>
            <a:ext cx="12192000" cy="5510893"/>
          </a:xfrm>
          <a:prstGeom prst="rect">
            <a:avLst/>
          </a:prstGeom>
          <a:solidFill>
            <a:srgbClr val="032D8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2741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Predictive Modeling with R                                                                                                                                                                                                                                                  ‹#›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Predictive Modeling with R                                                                                                                                                                                                                                                  ‹#›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Predictive Modeling with R                                                                                                                                                                                                                                                  ‹#›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84239"/>
            <a:ext cx="9404723" cy="59533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Predictive Modeling with R                                                                                                                                                                                                                                                  ‹#›</a:t>
            </a:r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Predictive Modeling with R                                                                                                                                                                                                                                                  ‹#›</a:t>
            </a:r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Predictive Modeling with R                                                                                                                                                                                                                                                  ‹#›</a:t>
            </a:r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Predictive Modeling with R                                                                                                                                                                                                                                                  ‹#›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4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76200"/>
            <a:ext cx="9404723" cy="57176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r>
              <a:rPr lang="en-US"/>
              <a:t>Predictive Modeling with R                                                                                                                                                                                                                                                  ‹#›</a:t>
            </a:r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ECB3D0F1-977A-4103-8BD5-006352014A3D}"/>
              </a:ext>
            </a:extLst>
          </p:cNvPr>
          <p:cNvSpPr txBox="1">
            <a:spLocks/>
          </p:cNvSpPr>
          <p:nvPr userDrawn="1"/>
        </p:nvSpPr>
        <p:spPr>
          <a:xfrm>
            <a:off x="133004" y="6392446"/>
            <a:ext cx="11795759" cy="30480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Predictive Modeling with R                                                                                                                                   </a:t>
            </a:r>
            <a:fld id="{C2500E63-0388-440A-91EF-6726475ABFC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E6D7487-087C-4A72-9DDC-048230EEBEEF}"/>
              </a:ext>
            </a:extLst>
          </p:cNvPr>
          <p:cNvSpPr/>
          <p:nvPr userDrawn="1"/>
        </p:nvSpPr>
        <p:spPr>
          <a:xfrm>
            <a:off x="0" y="822960"/>
            <a:ext cx="12192000" cy="6035041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  <p:sldLayoutId id="2147483672" r:id="rId18"/>
    <p:sldLayoutId id="2147483673" r:id="rId19"/>
    <p:sldLayoutId id="2147483675" r:id="rId20"/>
  </p:sldLayoutIdLst>
  <p:hf sldNum="0" hd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Arial Rounded MT Bold" panose="020F0704030504030204" pitchFamily="34" charset="0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openxmlformats.org/officeDocument/2006/relationships/hyperlink" Target="https://github.com/bcafferky/shared/tree/master/DataScienceFromAtoZ" TargetMode="External"/><Relationship Id="rId4" Type="http://schemas.openxmlformats.org/officeDocument/2006/relationships/image" Target="../media/image7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18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18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18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18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jpe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18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17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jp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jp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18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18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18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18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18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18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18.xml"/><Relationship Id="rId5" Type="http://schemas.openxmlformats.org/officeDocument/2006/relationships/hyperlink" Target="https://www.mathsisfun.com/data/standard-normal-distribution.html" TargetMode="External"/><Relationship Id="rId4" Type="http://schemas.openxmlformats.org/officeDocument/2006/relationships/image" Target="../media/image124.sv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18.xml"/><Relationship Id="rId4" Type="http://schemas.openxmlformats.org/officeDocument/2006/relationships/hyperlink" Target="https://people.hofstra.edu/Cong_Liu/PSY40/8_Lab.html" TargetMode="Externa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18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jpe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jpe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18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jpe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6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18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gif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18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18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18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32.png"/><Relationship Id="rId5" Type="http://schemas.openxmlformats.org/officeDocument/2006/relationships/hyperlink" Target="https://www.montereyinstitute.org/courses/Algebra1/COURSE_TEXT_RESOURCE/U03_L2_T5_text_final.html" TargetMode="External"/><Relationship Id="rId4" Type="http://schemas.openxmlformats.org/officeDocument/2006/relationships/image" Target="../media/image131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18.xml"/><Relationship Id="rId4" Type="http://schemas.openxmlformats.org/officeDocument/2006/relationships/hyperlink" Target="https://www.statcrunch.com/5.0/viewresult.php?resid=1656215" TargetMode="Externa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18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18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18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jpg"/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18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Knowledge" TargetMode="External"/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37.png"/><Relationship Id="rId4" Type="http://schemas.openxmlformats.org/officeDocument/2006/relationships/hyperlink" Target="https://en.wikipedia.org/wiki/Data" TargetMode="Externa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18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18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18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18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18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jpg"/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18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jpg"/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18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18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18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18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20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18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18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47.png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18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7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7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jpeg"/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7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7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7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7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msdn.microsoft.com/en-us/library/mt590947.aspx" TargetMode="Externa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youtube.com/watch?v=by2cJ9sQO0Q" TargetMode="Externa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youtube.com/watch?v=by2cJ9sQO0Q" TargetMode="Externa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4.xml"/><Relationship Id="rId1" Type="http://schemas.openxmlformats.org/officeDocument/2006/relationships/slideLayout" Target="../slideLayouts/slideLayout7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5.xml"/><Relationship Id="rId1" Type="http://schemas.openxmlformats.org/officeDocument/2006/relationships/slideLayout" Target="../slideLayouts/slideLayout7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6.xml"/><Relationship Id="rId1" Type="http://schemas.openxmlformats.org/officeDocument/2006/relationships/slideLayout" Target="../slideLayouts/slideLayout7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hyperlink" Target="Proprietary%20high%20performance%20functions%20used%20in%20place%20of%20the%20standard%20R%20functions." TargetMode="External"/><Relationship Id="rId2" Type="http://schemas.openxmlformats.org/officeDocument/2006/relationships/notesSlide" Target="../notesSlides/notesSlide167.xml"/><Relationship Id="rId1" Type="http://schemas.openxmlformats.org/officeDocument/2006/relationships/slideLayout" Target="../slideLayouts/slideLayout7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8.xml"/><Relationship Id="rId1" Type="http://schemas.openxmlformats.org/officeDocument/2006/relationships/slideLayout" Target="../slideLayouts/slideLayout7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9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notesSlide" Target="../notesSlides/notesSlide170.xml"/><Relationship Id="rId1" Type="http://schemas.openxmlformats.org/officeDocument/2006/relationships/slideLayout" Target="../slideLayouts/slideLayout7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1.xml"/><Relationship Id="rId1" Type="http://schemas.openxmlformats.org/officeDocument/2006/relationships/slideLayout" Target="../slideLayouts/slideLayout7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2.xml"/><Relationship Id="rId1" Type="http://schemas.openxmlformats.org/officeDocument/2006/relationships/slideLayout" Target="../slideLayouts/slideLayout7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173.xml"/><Relationship Id="rId1" Type="http://schemas.openxmlformats.org/officeDocument/2006/relationships/slideLayout" Target="../slideLayouts/slideLayout7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74.xml"/><Relationship Id="rId1" Type="http://schemas.openxmlformats.org/officeDocument/2006/relationships/slideLayout" Target="../slideLayouts/slideLayout7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jpeg"/><Relationship Id="rId2" Type="http://schemas.openxmlformats.org/officeDocument/2006/relationships/notesSlide" Target="../notesSlides/notesSlide175.xml"/><Relationship Id="rId1" Type="http://schemas.openxmlformats.org/officeDocument/2006/relationships/slideLayout" Target="../slideLayouts/slideLayout7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jpeg"/><Relationship Id="rId2" Type="http://schemas.openxmlformats.org/officeDocument/2006/relationships/notesSlide" Target="../notesSlides/notesSlide176.xml"/><Relationship Id="rId1" Type="http://schemas.openxmlformats.org/officeDocument/2006/relationships/slideLayout" Target="../slideLayouts/slideLayout7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jpg"/><Relationship Id="rId2" Type="http://schemas.openxmlformats.org/officeDocument/2006/relationships/notesSlide" Target="../notesSlides/notesSlide17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pg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jpeg"/><Relationship Id="rId2" Type="http://schemas.openxmlformats.org/officeDocument/2006/relationships/notesSlide" Target="../notesSlides/notesSlide178.xml"/><Relationship Id="rId1" Type="http://schemas.openxmlformats.org/officeDocument/2006/relationships/slideLayout" Target="../slideLayouts/slideLayout1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jpeg"/><Relationship Id="rId2" Type="http://schemas.openxmlformats.org/officeDocument/2006/relationships/notesSlide" Target="../notesSlides/notesSlide179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0.xml"/><Relationship Id="rId1" Type="http://schemas.openxmlformats.org/officeDocument/2006/relationships/slideLayout" Target="../slideLayouts/slideLayout7.xml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notesSlide" Target="../notesSlides/notesSlide18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9.png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18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1.png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notesSlide" Target="../notesSlides/notesSlide183.xml"/><Relationship Id="rId1" Type="http://schemas.openxmlformats.org/officeDocument/2006/relationships/slideLayout" Target="../slideLayouts/slideLayout7.xml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notesSlide" Target="../notesSlides/notesSlide184.xml"/><Relationship Id="rId1" Type="http://schemas.openxmlformats.org/officeDocument/2006/relationships/slideLayout" Target="../slideLayouts/slideLayout7.xml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notesSlide" Target="../notesSlides/notesSlide185.xml"/><Relationship Id="rId1" Type="http://schemas.openxmlformats.org/officeDocument/2006/relationships/slideLayout" Target="../slideLayouts/slideLayout7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6.xml"/><Relationship Id="rId1" Type="http://schemas.openxmlformats.org/officeDocument/2006/relationships/slideLayout" Target="../slideLayouts/slideLayout7.xml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notesSlide" Target="../notesSlides/notesSlide187.xml"/><Relationship Id="rId1" Type="http://schemas.openxmlformats.org/officeDocument/2006/relationships/slideLayout" Target="../slideLayouts/slideLayout7.xml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notesSlide" Target="../notesSlides/notesSlide188.xml"/><Relationship Id="rId1" Type="http://schemas.openxmlformats.org/officeDocument/2006/relationships/slideLayout" Target="../slideLayouts/slideLayout7.xml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notesSlide" Target="../notesSlides/notesSlide189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notesSlide" Target="../notesSlides/notesSlide190.xml"/><Relationship Id="rId1" Type="http://schemas.openxmlformats.org/officeDocument/2006/relationships/slideLayout" Target="../slideLayouts/slideLayout7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1.xml"/><Relationship Id="rId1" Type="http://schemas.openxmlformats.org/officeDocument/2006/relationships/slideLayout" Target="../slideLayouts/slideLayout7.xml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notesSlide" Target="../notesSlides/notesSlide192.xml"/><Relationship Id="rId1" Type="http://schemas.openxmlformats.org/officeDocument/2006/relationships/slideLayout" Target="../slideLayouts/slideLayout7.xml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193.xml"/><Relationship Id="rId1" Type="http://schemas.openxmlformats.org/officeDocument/2006/relationships/slideLayout" Target="../slideLayouts/slideLayout7.xml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notesSlide" Target="../notesSlides/notesSlide194.xml"/><Relationship Id="rId1" Type="http://schemas.openxmlformats.org/officeDocument/2006/relationships/slideLayout" Target="../slideLayouts/slideLayout7.xml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notesSlide" Target="../notesSlides/notesSlide195.xml"/><Relationship Id="rId1" Type="http://schemas.openxmlformats.org/officeDocument/2006/relationships/slideLayout" Target="../slideLayouts/slideLayout7.xml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notesSlide" Target="../notesSlides/notesSlide196.xml"/><Relationship Id="rId1" Type="http://schemas.openxmlformats.org/officeDocument/2006/relationships/slideLayout" Target="../slideLayouts/slideLayout7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7.xml"/><Relationship Id="rId1" Type="http://schemas.openxmlformats.org/officeDocument/2006/relationships/slideLayout" Target="../slideLayouts/slideLayout7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8.xml"/><Relationship Id="rId1" Type="http://schemas.openxmlformats.org/officeDocument/2006/relationships/slideLayout" Target="../slideLayouts/slideLayout7.xml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notesSlide" Target="../notesSlides/notesSlide19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hyperlink" Target="mailto:bryan256@msn.com" TargetMode="External"/><Relationship Id="rId7" Type="http://schemas.openxmlformats.org/officeDocument/2006/relationships/image" Target="../media/image9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jpg"/><Relationship Id="rId5" Type="http://schemas.openxmlformats.org/officeDocument/2006/relationships/hyperlink" Target="https://www.linkedin.com/in/bryancafferky" TargetMode="External"/><Relationship Id="rId4" Type="http://schemas.openxmlformats.org/officeDocument/2006/relationships/hyperlink" Target="http://www.sql-fy.com/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0.xml"/><Relationship Id="rId1" Type="http://schemas.openxmlformats.org/officeDocument/2006/relationships/slideLayout" Target="../slideLayouts/slideLayout7.xml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hyperlink" Target="https://mran.microsoft.com/documents/data/" TargetMode="External"/><Relationship Id="rId2" Type="http://schemas.openxmlformats.org/officeDocument/2006/relationships/notesSlide" Target="../notesSlides/notesSlide201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blog.revolutionanalytics.com/2016/01/new-data-sources-for-r.html" TargetMode="Externa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2.xml"/><Relationship Id="rId1" Type="http://schemas.openxmlformats.org/officeDocument/2006/relationships/slideLayout" Target="../slideLayouts/slideLayout7.xml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203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github.com/bcafferky/shared/tree/master/DataScienceFromAtoZ" TargetMode="External"/><Relationship Id="rId4" Type="http://schemas.openxmlformats.org/officeDocument/2006/relationships/image" Target="../media/image12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jupyter.readthedocs.io/en/latest/architecture/how_jupyter_ipython_work.html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jupyter.readthedocs.io/en/latest/architecture/how_jupyter_ipython_work.html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ntinuum.io/downloads" TargetMode="Externa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an.r-project.org/bin/windows/base/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4.jp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76.jp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22.jpg"/><Relationship Id="rId5" Type="http://schemas.openxmlformats.org/officeDocument/2006/relationships/image" Target="../media/image16.jpg"/><Relationship Id="rId10" Type="http://schemas.openxmlformats.org/officeDocument/2006/relationships/image" Target="../media/image21.jp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0.jpeg"/><Relationship Id="rId5" Type="http://schemas.openxmlformats.org/officeDocument/2006/relationships/image" Target="../media/image79.png"/><Relationship Id="rId4" Type="http://schemas.openxmlformats.org/officeDocument/2006/relationships/image" Target="../media/image78.jpe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e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jpe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8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8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8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8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8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8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90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8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8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8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http://admin.utep.edu/Default.aspx?tabid=74353" TargetMode="External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00.jp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8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8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8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8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8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8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8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8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8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8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8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jpe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8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8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8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8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8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8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hyperlink" Target="https://cran.r-project.org/web/packages/available_packages_by_name.html" TargetMode="External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8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06.png"/><Relationship Id="rId4" Type="http://schemas.openxmlformats.org/officeDocument/2006/relationships/image" Target="../media/image1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2DC38536-9A90-475C-9770-D02E0B1BD0EB}"/>
              </a:ext>
            </a:extLst>
          </p:cNvPr>
          <p:cNvSpPr/>
          <p:nvPr/>
        </p:nvSpPr>
        <p:spPr>
          <a:xfrm>
            <a:off x="0" y="0"/>
            <a:ext cx="12192000" cy="970297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638831" y="5055124"/>
            <a:ext cx="32672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>
                <a:solidFill>
                  <a:schemeClr val="bg1"/>
                </a:solidFill>
              </a:rPr>
              <a:t>by Bryan Cafferky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EF47B0-9FEB-49D6-B122-15FDD70A01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7417" y="4582621"/>
            <a:ext cx="1701117" cy="1468226"/>
          </a:xfrm>
          <a:prstGeom prst="rect">
            <a:avLst/>
          </a:prstGeom>
        </p:spPr>
      </p:pic>
      <p:pic>
        <p:nvPicPr>
          <p:cNvPr id="1028" name="Picture 4" descr="Image result for r programming">
            <a:extLst>
              <a:ext uri="{FF2B5EF4-FFF2-40B4-BE49-F238E27FC236}">
                <a16:creationId xmlns:a16="http://schemas.microsoft.com/office/drawing/2014/main" id="{166A7BD9-9996-49B1-BEC7-0675FABA55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4357" y="1035825"/>
            <a:ext cx="3941618" cy="3941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7942FAC-8FAA-400B-9B9F-4CF62F8478D5}"/>
              </a:ext>
            </a:extLst>
          </p:cNvPr>
          <p:cNvSpPr/>
          <p:nvPr/>
        </p:nvSpPr>
        <p:spPr>
          <a:xfrm>
            <a:off x="115177" y="0"/>
            <a:ext cx="11895136" cy="923330"/>
          </a:xfrm>
          <a:prstGeom prst="rect">
            <a:avLst/>
          </a:prstGeom>
          <a:noFill/>
          <a:scene3d>
            <a:camera prst="perspectiveAbove"/>
            <a:lightRig rig="threePt" dir="t">
              <a:rot lat="0" lon="0" rev="1800000"/>
            </a:lightRig>
          </a:scene3d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800000"/>
              </a:lightRig>
            </a:scene3d>
            <a:sp3d extrusionH="57150" prstMaterial="softEdge">
              <a:bevelT w="25400" h="38100" prst="coolSlant"/>
            </a:sp3d>
          </a:bodyPr>
          <a:lstStyle/>
          <a:p>
            <a:pPr algn="ctr"/>
            <a:r>
              <a:rPr lang="en-US" sz="5400" b="1" dirty="0">
                <a:ln>
                  <a:solidFill>
                    <a:srgbClr val="FF0000"/>
                  </a:solidFill>
                </a:ln>
                <a:solidFill>
                  <a:srgbClr val="FFFF00"/>
                </a:solidFill>
                <a:effectLst>
                  <a:innerShdw blurRad="63500" dist="139700">
                    <a:srgbClr val="C00000"/>
                  </a:innerShdw>
                </a:effectLst>
              </a:rPr>
              <a:t>Machine Learning and SQL Server</a:t>
            </a:r>
            <a:endParaRPr lang="en-US" sz="5400" b="1" cap="none" spc="0" dirty="0">
              <a:ln>
                <a:solidFill>
                  <a:srgbClr val="FF0000"/>
                </a:solidFill>
              </a:ln>
              <a:solidFill>
                <a:srgbClr val="FFFF00"/>
              </a:solidFill>
              <a:effectLst>
                <a:innerShdw blurRad="63500" dist="139700">
                  <a:srgbClr val="C00000"/>
                </a:innerShdw>
              </a:effectLs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5DFCC9-023E-4953-8113-6B96D48385B8}"/>
              </a:ext>
            </a:extLst>
          </p:cNvPr>
          <p:cNvSpPr txBox="1"/>
          <p:nvPr/>
        </p:nvSpPr>
        <p:spPr>
          <a:xfrm>
            <a:off x="115177" y="5892673"/>
            <a:ext cx="299633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chemeClr val="bg1"/>
                </a:solidFill>
              </a:rPr>
              <a:t>Course Content @ </a:t>
            </a:r>
          </a:p>
          <a:p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F04DA41-7540-42D3-925E-15FF971307BA}"/>
              </a:ext>
            </a:extLst>
          </p:cNvPr>
          <p:cNvSpPr/>
          <p:nvPr/>
        </p:nvSpPr>
        <p:spPr>
          <a:xfrm>
            <a:off x="115177" y="6354338"/>
            <a:ext cx="88355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5"/>
              </a:rPr>
              <a:t>https://github.com/bcafferky/shared/tree/master/DataScienceFromAtoZ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AC0806-F853-46B1-A97B-B13A304946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44533" y="6224675"/>
            <a:ext cx="2343107" cy="498995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3505501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88913"/>
            <a:ext cx="10245725" cy="860425"/>
          </a:xfrm>
        </p:spPr>
        <p:txBody>
          <a:bodyPr/>
          <a:lstStyle/>
          <a:p>
            <a:r>
              <a:rPr lang="en-US" sz="4000" dirty="0"/>
              <a:t>Creating an Azure Data Science VM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33788ED-9AEF-44EC-AE74-249A472AC7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150" y="1280160"/>
            <a:ext cx="5294518" cy="4973638"/>
          </a:xfrm>
          <a:prstGeom prst="rect">
            <a:avLst/>
          </a:prstGeom>
        </p:spPr>
      </p:pic>
      <p:sp>
        <p:nvSpPr>
          <p:cNvPr id="6" name="Callout: Line 5">
            <a:extLst>
              <a:ext uri="{FF2B5EF4-FFF2-40B4-BE49-F238E27FC236}">
                <a16:creationId xmlns:a16="http://schemas.microsoft.com/office/drawing/2014/main" id="{A7EC0895-8BE7-4900-A3A6-8B4FA9E3AC8B}"/>
              </a:ext>
            </a:extLst>
          </p:cNvPr>
          <p:cNvSpPr/>
          <p:nvPr/>
        </p:nvSpPr>
        <p:spPr>
          <a:xfrm>
            <a:off x="7514181" y="3766979"/>
            <a:ext cx="2440702" cy="1676289"/>
          </a:xfrm>
          <a:prstGeom prst="borderCallout1">
            <a:avLst>
              <a:gd name="adj1" fmla="val 18750"/>
              <a:gd name="adj2" fmla="val -8333"/>
              <a:gd name="adj3" fmla="val 18631"/>
              <a:gd name="adj4" fmla="val -53378"/>
            </a:avLst>
          </a:prstGeom>
          <a:solidFill>
            <a:srgbClr val="7030A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Fill in the Details…</a:t>
            </a:r>
          </a:p>
          <a:p>
            <a:pPr algn="ctr"/>
            <a:endParaRPr lang="en-US" sz="1400" dirty="0"/>
          </a:p>
          <a:p>
            <a:pPr algn="ctr"/>
            <a:r>
              <a:rPr lang="en-US" sz="1400" dirty="0"/>
              <a:t>The resource group is a container that holds all the </a:t>
            </a:r>
            <a:r>
              <a:rPr lang="en-US" sz="1400" dirty="0" err="1"/>
              <a:t>asseets</a:t>
            </a:r>
            <a:r>
              <a:rPr lang="en-US" sz="1400" dirty="0"/>
              <a:t> created as part of your VM</a:t>
            </a:r>
          </a:p>
        </p:txBody>
      </p:sp>
    </p:spTree>
    <p:extLst>
      <p:ext uri="{BB962C8B-B14F-4D97-AF65-F5344CB8AC3E}">
        <p14:creationId xmlns:p14="http://schemas.microsoft.com/office/powerpoint/2010/main" val="1442887331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3312" y="76200"/>
            <a:ext cx="10515600" cy="855453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Popular Packages: dplyr</a:t>
            </a:r>
          </a:p>
        </p:txBody>
      </p:sp>
      <p:sp>
        <p:nvSpPr>
          <p:cNvPr id="12" name="TextBox 11"/>
          <p:cNvSpPr txBox="1"/>
          <p:nvPr/>
        </p:nvSpPr>
        <p:spPr bwMode="auto">
          <a:xfrm>
            <a:off x="143312" y="1600200"/>
            <a:ext cx="11506200" cy="27792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eaLnBrk="1" hangingPunct="1">
              <a:spcBef>
                <a:spcPts val="1800"/>
              </a:spcBef>
            </a:pP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Functions to manipulate data </a:t>
            </a:r>
          </a:p>
          <a:p>
            <a:pPr eaLnBrk="1" hangingPunct="1">
              <a:spcBef>
                <a:spcPts val="1800"/>
              </a:spcBef>
            </a:pP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Supports filtering, aggregating, sorting, grouping</a:t>
            </a:r>
          </a:p>
          <a:p>
            <a:pPr eaLnBrk="1" hangingPunct="1">
              <a:spcBef>
                <a:spcPts val="1800"/>
              </a:spcBef>
            </a:pP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Merge Data Sets</a:t>
            </a:r>
          </a:p>
          <a:p>
            <a:pPr eaLnBrk="1" hangingPunct="1">
              <a:spcBef>
                <a:spcPts val="1800"/>
              </a:spcBef>
            </a:pP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Create New Columns </a:t>
            </a:r>
          </a:p>
          <a:p>
            <a:pPr eaLnBrk="1" hangingPunct="1">
              <a:spcBef>
                <a:spcPct val="20000"/>
              </a:spcBef>
            </a:pPr>
            <a:endParaRPr lang="en-US" sz="28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22BD88-9995-4F8C-B586-886D1719B1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8572" y="4114800"/>
            <a:ext cx="1762125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60758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3312" y="42922"/>
            <a:ext cx="10515600" cy="1063625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Popular Packages: ggplot2</a:t>
            </a:r>
          </a:p>
        </p:txBody>
      </p:sp>
      <p:sp>
        <p:nvSpPr>
          <p:cNvPr id="12" name="TextBox 11"/>
          <p:cNvSpPr txBox="1"/>
          <p:nvPr/>
        </p:nvSpPr>
        <p:spPr bwMode="auto">
          <a:xfrm>
            <a:off x="143312" y="1600200"/>
            <a:ext cx="11506200" cy="28623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eaLnBrk="1" hangingPunct="1">
              <a:spcBef>
                <a:spcPts val="1800"/>
              </a:spcBef>
            </a:pP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Supports Sophisticated Visualizations</a:t>
            </a:r>
          </a:p>
          <a:p>
            <a:pPr eaLnBrk="1" hangingPunct="1">
              <a:spcBef>
                <a:spcPts val="1800"/>
              </a:spcBef>
            </a:pP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Implements the Grammar of Graphics</a:t>
            </a:r>
          </a:p>
          <a:p>
            <a:pPr eaLnBrk="1" hangingPunct="1">
              <a:spcBef>
                <a:spcPts val="1800"/>
              </a:spcBef>
            </a:pP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Let’s Us Layer Our Graphics</a:t>
            </a:r>
          </a:p>
          <a:p>
            <a:pPr eaLnBrk="1" hangingPunct="1">
              <a:spcBef>
                <a:spcPts val="1800"/>
              </a:spcBef>
            </a:pP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Very Popular</a:t>
            </a:r>
          </a:p>
          <a:p>
            <a:pPr eaLnBrk="1" hangingPunct="1">
              <a:spcBef>
                <a:spcPts val="1800"/>
              </a:spcBef>
            </a:pPr>
            <a:endParaRPr lang="en-US" sz="24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530FEE-856D-4B3B-8120-8D3D5AFD13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7338" y="4038600"/>
            <a:ext cx="1752600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957994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AC1D26E-03D5-4F38-BE15-B14F8D4726A0}"/>
              </a:ext>
            </a:extLst>
          </p:cNvPr>
          <p:cNvSpPr txBox="1">
            <a:spLocks/>
          </p:cNvSpPr>
          <p:nvPr/>
        </p:nvSpPr>
        <p:spPr>
          <a:xfrm>
            <a:off x="0" y="103868"/>
            <a:ext cx="8824913" cy="48941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Arial Rounded MT Bold" panose="020F0704030504030204" pitchFamily="34" charset="0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600" dirty="0"/>
              <a:t>Packages</a:t>
            </a:r>
          </a:p>
        </p:txBody>
      </p:sp>
      <p:pic>
        <p:nvPicPr>
          <p:cNvPr id="8" name="Picture 7" descr="A picture containing cake, thing, table, LEGO&#10;&#10;Description generated with very high confidence">
            <a:extLst>
              <a:ext uri="{FF2B5EF4-FFF2-40B4-BE49-F238E27FC236}">
                <a16:creationId xmlns:a16="http://schemas.microsoft.com/office/drawing/2014/main" id="{AE76FDB9-192D-4A4A-B506-FA1EF5A8477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6468" y="4623759"/>
            <a:ext cx="3295292" cy="1868728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4877767B-4B68-49DB-BA7A-CEFC2E307745}"/>
              </a:ext>
            </a:extLst>
          </p:cNvPr>
          <p:cNvSpPr txBox="1">
            <a:spLocks/>
          </p:cNvSpPr>
          <p:nvPr/>
        </p:nvSpPr>
        <p:spPr>
          <a:xfrm>
            <a:off x="4852117" y="2458704"/>
            <a:ext cx="1779918" cy="48941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Arial Rounded MT Bold" panose="020F0704030504030204" pitchFamily="34" charset="0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600" dirty="0">
                <a:solidFill>
                  <a:schemeClr val="bg1"/>
                </a:solidFill>
              </a:rPr>
              <a:t>Demo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632C57C-EDBA-45B8-A9C0-89AB6A7C34EC}"/>
              </a:ext>
            </a:extLst>
          </p:cNvPr>
          <p:cNvSpPr txBox="1"/>
          <p:nvPr/>
        </p:nvSpPr>
        <p:spPr>
          <a:xfrm>
            <a:off x="5069456" y="3146431"/>
            <a:ext cx="134524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dplyr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Sqldf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ggplot2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260758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3312" y="76200"/>
            <a:ext cx="10515600" cy="1063625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002060"/>
                </a:solidFill>
                <a:latin typeface="Arial Rounded MT Bold" panose="020F0704030504030204" pitchFamily="34" charset="0"/>
              </a:rPr>
              <a:t>Lab 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8EEAA63-F1D7-4468-AB17-20DEAAB3E36C}"/>
              </a:ext>
            </a:extLst>
          </p:cNvPr>
          <p:cNvSpPr txBox="1"/>
          <p:nvPr/>
        </p:nvSpPr>
        <p:spPr>
          <a:xfrm>
            <a:off x="402627" y="3429000"/>
            <a:ext cx="971932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Fun with Publicly Available Data</a:t>
            </a:r>
          </a:p>
        </p:txBody>
      </p:sp>
    </p:spTree>
    <p:extLst>
      <p:ext uri="{BB962C8B-B14F-4D97-AF65-F5344CB8AC3E}">
        <p14:creationId xmlns:p14="http://schemas.microsoft.com/office/powerpoint/2010/main" val="368837205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73315"/>
            <a:ext cx="8824913" cy="489416"/>
          </a:xfrm>
        </p:spPr>
        <p:txBody>
          <a:bodyPr/>
          <a:lstStyle/>
          <a:p>
            <a:r>
              <a:rPr lang="en-US" sz="3600" dirty="0"/>
              <a:t>Part 2 – R Basics End</a:t>
            </a:r>
          </a:p>
        </p:txBody>
      </p:sp>
      <p:pic>
        <p:nvPicPr>
          <p:cNvPr id="1026" name="Picture 2" descr="Image result for end">
            <a:extLst>
              <a:ext uri="{FF2B5EF4-FFF2-40B4-BE49-F238E27FC236}">
                <a16:creationId xmlns:a16="http://schemas.microsoft.com/office/drawing/2014/main" id="{B37D5266-6B11-4058-8433-6255260BCD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750" y="1616710"/>
            <a:ext cx="47625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4976234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73315"/>
            <a:ext cx="8824913" cy="489416"/>
          </a:xfrm>
        </p:spPr>
        <p:txBody>
          <a:bodyPr/>
          <a:lstStyle/>
          <a:p>
            <a:r>
              <a:rPr lang="en-US" sz="3600" dirty="0"/>
              <a:t>Background on Data Science</a:t>
            </a:r>
          </a:p>
        </p:txBody>
      </p:sp>
      <p:pic>
        <p:nvPicPr>
          <p:cNvPr id="5" name="Picture 4" descr="Image result for r programming">
            <a:extLst>
              <a:ext uri="{FF2B5EF4-FFF2-40B4-BE49-F238E27FC236}">
                <a16:creationId xmlns:a16="http://schemas.microsoft.com/office/drawing/2014/main" id="{3918AE49-837A-4DF5-B2F6-6BD23F6F0D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3558" y="2133671"/>
            <a:ext cx="3641682" cy="3641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72CCC37-D1F2-48D5-A1A4-E0FC08051084}"/>
              </a:ext>
            </a:extLst>
          </p:cNvPr>
          <p:cNvSpPr txBox="1"/>
          <p:nvPr/>
        </p:nvSpPr>
        <p:spPr>
          <a:xfrm>
            <a:off x="8477878" y="3354347"/>
            <a:ext cx="333136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Statistics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Data Frame Shaping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Accessing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Data Quality &amp; Wrangling</a:t>
            </a:r>
          </a:p>
        </p:txBody>
      </p:sp>
    </p:spTree>
    <p:extLst>
      <p:ext uri="{BB962C8B-B14F-4D97-AF65-F5344CB8AC3E}">
        <p14:creationId xmlns:p14="http://schemas.microsoft.com/office/powerpoint/2010/main" val="133599272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4294967295"/>
          </p:nvPr>
        </p:nvSpPr>
        <p:spPr>
          <a:xfrm>
            <a:off x="0" y="258763"/>
            <a:ext cx="10744200" cy="655637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4400" dirty="0">
                <a:solidFill>
                  <a:srgbClr val="002060"/>
                </a:solidFill>
                <a:latin typeface="Arial Rounded MT Bold" panose="020F0704030504030204" pitchFamily="34" charset="0"/>
              </a:rPr>
              <a:t>Statistics: What You Need to Know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250166" y="1417667"/>
            <a:ext cx="9829800" cy="2286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>
                <a:solidFill>
                  <a:schemeClr val="bg1"/>
                </a:solidFill>
              </a:rPr>
              <a:t>Statistics Relationship to Data Science</a:t>
            </a:r>
          </a:p>
          <a:p>
            <a:pPr marL="0" indent="0">
              <a:buNone/>
            </a:pPr>
            <a:r>
              <a:rPr lang="en-US" sz="2800" dirty="0">
                <a:solidFill>
                  <a:schemeClr val="bg1"/>
                </a:solidFill>
              </a:rPr>
              <a:t>What is Statistics?</a:t>
            </a:r>
          </a:p>
          <a:p>
            <a:pPr marL="0" indent="0">
              <a:buNone/>
            </a:pPr>
            <a:r>
              <a:rPr lang="en-US" sz="2800" dirty="0">
                <a:solidFill>
                  <a:schemeClr val="bg1"/>
                </a:solidFill>
              </a:rPr>
              <a:t>Basic Concepts</a:t>
            </a:r>
          </a:p>
          <a:p>
            <a:pPr marL="0" indent="0">
              <a:buNone/>
            </a:pPr>
            <a:r>
              <a:rPr lang="en-US" sz="2800" dirty="0">
                <a:solidFill>
                  <a:schemeClr val="bg1"/>
                </a:solidFill>
              </a:rPr>
              <a:t>Distribution &amp; Standard Units</a:t>
            </a:r>
          </a:p>
        </p:txBody>
      </p:sp>
      <p:pic>
        <p:nvPicPr>
          <p:cNvPr id="1026" name="Picture 2" descr="Image result for statistics">
            <a:extLst>
              <a:ext uri="{FF2B5EF4-FFF2-40B4-BE49-F238E27FC236}">
                <a16:creationId xmlns:a16="http://schemas.microsoft.com/office/drawing/2014/main" id="{9174A4B7-D5BE-400D-9A2B-F0D5EA607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6227" y="4206934"/>
            <a:ext cx="4293077" cy="2414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0816338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3312" y="76200"/>
            <a:ext cx="10515600" cy="1063625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002060"/>
                </a:solidFill>
                <a:latin typeface="Arial Rounded MT Bold" panose="020F0704030504030204" pitchFamily="34" charset="0"/>
              </a:rPr>
              <a:t>Data Science: Revolution or Evolution</a:t>
            </a:r>
          </a:p>
        </p:txBody>
      </p:sp>
      <p:sp>
        <p:nvSpPr>
          <p:cNvPr id="12" name="TextBox 11"/>
          <p:cNvSpPr txBox="1"/>
          <p:nvPr/>
        </p:nvSpPr>
        <p:spPr bwMode="auto">
          <a:xfrm>
            <a:off x="254480" y="1453654"/>
            <a:ext cx="10404432" cy="42319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>
              <a:spcAft>
                <a:spcPts val="3000"/>
              </a:spcAft>
            </a:pPr>
            <a:r>
              <a:rPr lang="en-US" sz="2400" dirty="0">
                <a:solidFill>
                  <a:schemeClr val="bg1"/>
                </a:solidFill>
              </a:rPr>
              <a:t>Data Science is Not New! (S and SAS languages started in 1976) </a:t>
            </a:r>
          </a:p>
          <a:p>
            <a:pPr>
              <a:spcAft>
                <a:spcPts val="3000"/>
              </a:spcAft>
            </a:pPr>
            <a:r>
              <a:rPr lang="en-US" sz="2400" dirty="0">
                <a:solidFill>
                  <a:schemeClr val="bg1"/>
                </a:solidFill>
              </a:rPr>
              <a:t>Focus on and Explosion of Volume of Data – Requires Statistics</a:t>
            </a:r>
          </a:p>
          <a:p>
            <a:pPr>
              <a:spcAft>
                <a:spcPts val="3000"/>
              </a:spcAft>
            </a:pPr>
            <a:r>
              <a:rPr lang="en-US" sz="2400" dirty="0">
                <a:solidFill>
                  <a:schemeClr val="bg1"/>
                </a:solidFill>
              </a:rPr>
              <a:t>Faster Computers &amp; Scaling Technologies / Cloud</a:t>
            </a:r>
          </a:p>
          <a:p>
            <a:pPr>
              <a:spcAft>
                <a:spcPts val="3000"/>
              </a:spcAft>
            </a:pPr>
            <a:r>
              <a:rPr lang="en-US" sz="2400" dirty="0">
                <a:solidFill>
                  <a:schemeClr val="bg1"/>
                </a:solidFill>
              </a:rPr>
              <a:t>New Hype = New Terms</a:t>
            </a:r>
          </a:p>
          <a:p>
            <a:pPr>
              <a:spcAft>
                <a:spcPts val="3000"/>
              </a:spcAft>
            </a:pPr>
            <a:r>
              <a:rPr lang="en-US" sz="2400" dirty="0">
                <a:solidFill>
                  <a:schemeClr val="bg1"/>
                </a:solidFill>
              </a:rPr>
              <a:t>Big Data and Machine Learning Usually Work in Tandem</a:t>
            </a:r>
          </a:p>
          <a:p>
            <a:pPr>
              <a:spcAft>
                <a:spcPts val="3000"/>
              </a:spcAft>
            </a:pP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9021266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3312" y="76201"/>
            <a:ext cx="10515600" cy="1004096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002060"/>
                </a:solidFill>
                <a:latin typeface="Arial Rounded MT Bold" panose="020F0704030504030204" pitchFamily="34" charset="0"/>
              </a:rPr>
              <a:t>Statistics &amp; Data Science Roles</a:t>
            </a:r>
          </a:p>
        </p:txBody>
      </p:sp>
      <p:sp>
        <p:nvSpPr>
          <p:cNvPr id="12" name="TextBox 11"/>
          <p:cNvSpPr txBox="1"/>
          <p:nvPr/>
        </p:nvSpPr>
        <p:spPr bwMode="auto">
          <a:xfrm>
            <a:off x="239394" y="1600200"/>
            <a:ext cx="33528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>
              <a:spcAft>
                <a:spcPts val="3000"/>
              </a:spcAft>
            </a:pPr>
            <a:r>
              <a:rPr lang="en-US" sz="2400" dirty="0">
                <a:solidFill>
                  <a:schemeClr val="bg1"/>
                </a:solidFill>
              </a:rPr>
              <a:t>Data Scientist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FAF995-65E6-4382-8DB6-F5710BC1E2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1593" y="3064038"/>
            <a:ext cx="1285875" cy="8407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27E31BF-42C0-4B73-A536-45C86F6F67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1594" y="1600200"/>
            <a:ext cx="1283842" cy="77771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0487ECC-8E27-4CFE-B6BF-30BEF72CB8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2599561" y="4551204"/>
            <a:ext cx="1285875" cy="84076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DE36F3C-C799-4C11-A5F3-7ECCC2226A2C}"/>
              </a:ext>
            </a:extLst>
          </p:cNvPr>
          <p:cNvSpPr txBox="1"/>
          <p:nvPr/>
        </p:nvSpPr>
        <p:spPr bwMode="auto">
          <a:xfrm>
            <a:off x="239394" y="4424706"/>
            <a:ext cx="33528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>
              <a:spcAft>
                <a:spcPts val="3000"/>
              </a:spcAft>
            </a:pPr>
            <a:r>
              <a:rPr lang="en-US" sz="2400" dirty="0">
                <a:solidFill>
                  <a:schemeClr val="bg1"/>
                </a:solidFill>
              </a:rPr>
              <a:t>Data Engineer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D99F082-DDB5-4BA8-8B0D-C9B474F6BF09}"/>
              </a:ext>
            </a:extLst>
          </p:cNvPr>
          <p:cNvSpPr txBox="1"/>
          <p:nvPr/>
        </p:nvSpPr>
        <p:spPr bwMode="auto">
          <a:xfrm>
            <a:off x="239394" y="2940896"/>
            <a:ext cx="33528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>
              <a:spcAft>
                <a:spcPts val="3000"/>
              </a:spcAft>
            </a:pPr>
            <a:r>
              <a:rPr lang="en-US" sz="2400" dirty="0">
                <a:solidFill>
                  <a:schemeClr val="bg1"/>
                </a:solidFill>
              </a:rPr>
              <a:t>Analyst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D2D190-5104-400B-9DCB-B3B224ABCC86}"/>
              </a:ext>
            </a:extLst>
          </p:cNvPr>
          <p:cNvSpPr txBox="1"/>
          <p:nvPr/>
        </p:nvSpPr>
        <p:spPr bwMode="auto">
          <a:xfrm>
            <a:off x="5649594" y="1600200"/>
            <a:ext cx="3828292" cy="9294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marL="457200" indent="-4572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Advanced Degree in Statistics</a:t>
            </a:r>
          </a:p>
          <a:p>
            <a:pPr marL="457200" indent="-4572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Research/Discovery Orientated</a:t>
            </a:r>
          </a:p>
          <a:p>
            <a:pPr marL="457200" indent="-4572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Conceptualize/Develop Models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008769B-AF5F-441F-903A-E504117A4D0A}"/>
              </a:ext>
            </a:extLst>
          </p:cNvPr>
          <p:cNvSpPr txBox="1"/>
          <p:nvPr/>
        </p:nvSpPr>
        <p:spPr bwMode="auto">
          <a:xfrm>
            <a:off x="5649594" y="2937818"/>
            <a:ext cx="4730782" cy="12249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marL="457200" indent="-4572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Has deep domain knowledge</a:t>
            </a:r>
          </a:p>
          <a:p>
            <a:pPr marL="457200" indent="-4572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Blends Operational Reporting &amp; Analytics</a:t>
            </a:r>
          </a:p>
          <a:p>
            <a:pPr marL="457200" indent="-4572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Some Knowledge of Statistics</a:t>
            </a:r>
          </a:p>
          <a:p>
            <a:pPr marL="457200" indent="-4572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Less Complex Models/Solutions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46ABAF-EE23-4946-99D2-169F35E2D84A}"/>
              </a:ext>
            </a:extLst>
          </p:cNvPr>
          <p:cNvSpPr txBox="1"/>
          <p:nvPr/>
        </p:nvSpPr>
        <p:spPr bwMode="auto">
          <a:xfrm>
            <a:off x="5649594" y="4424706"/>
            <a:ext cx="5044971" cy="9294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marL="457200" indent="-4572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Focuses on Scaling Up/Out and Automation</a:t>
            </a:r>
          </a:p>
          <a:p>
            <a:pPr marL="457200" indent="-4572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May Modify Solution/Model to Scale It</a:t>
            </a:r>
          </a:p>
          <a:p>
            <a:pPr marL="457200" indent="-4572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Basic Understanding of Statistics and Models</a:t>
            </a:r>
          </a:p>
        </p:txBody>
      </p:sp>
    </p:spTree>
    <p:extLst>
      <p:ext uri="{BB962C8B-B14F-4D97-AF65-F5344CB8AC3E}">
        <p14:creationId xmlns:p14="http://schemas.microsoft.com/office/powerpoint/2010/main" val="3641701572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3312" y="76200"/>
            <a:ext cx="10515600" cy="1063625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What is Statistics?</a:t>
            </a:r>
            <a:r>
              <a:rPr lang="en-US" sz="4400" dirty="0"/>
              <a:t>?</a:t>
            </a:r>
          </a:p>
        </p:txBody>
      </p:sp>
      <p:sp>
        <p:nvSpPr>
          <p:cNvPr id="12" name="TextBox 11"/>
          <p:cNvSpPr txBox="1"/>
          <p:nvPr/>
        </p:nvSpPr>
        <p:spPr bwMode="auto">
          <a:xfrm>
            <a:off x="228600" y="2117888"/>
            <a:ext cx="2274116" cy="2723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>
              <a:spcAft>
                <a:spcPts val="3000"/>
              </a:spcAft>
            </a:pPr>
            <a:r>
              <a:rPr lang="en-US" sz="2400" dirty="0">
                <a:solidFill>
                  <a:schemeClr val="bg1"/>
                </a:solidFill>
              </a:rPr>
              <a:t>Collection </a:t>
            </a:r>
          </a:p>
          <a:p>
            <a:pPr>
              <a:spcAft>
                <a:spcPts val="3000"/>
              </a:spcAft>
            </a:pPr>
            <a:r>
              <a:rPr lang="en-US" sz="2400" dirty="0">
                <a:solidFill>
                  <a:schemeClr val="bg1"/>
                </a:solidFill>
              </a:rPr>
              <a:t>Analysis</a:t>
            </a:r>
          </a:p>
          <a:p>
            <a:pPr>
              <a:spcAft>
                <a:spcPts val="3000"/>
              </a:spcAft>
            </a:pPr>
            <a:r>
              <a:rPr lang="en-US" sz="2400" dirty="0">
                <a:solidFill>
                  <a:schemeClr val="bg1"/>
                </a:solidFill>
              </a:rPr>
              <a:t>Interpretation</a:t>
            </a:r>
          </a:p>
          <a:p>
            <a:pPr>
              <a:spcAft>
                <a:spcPts val="3000"/>
              </a:spcAft>
            </a:pPr>
            <a:r>
              <a:rPr lang="en-US" sz="2400" dirty="0">
                <a:solidFill>
                  <a:schemeClr val="bg1"/>
                </a:solidFill>
              </a:rPr>
              <a:t>Presentation</a:t>
            </a:r>
            <a:endParaRPr lang="en-US" sz="24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A66C9A-D245-464C-92F8-B5AC7549ED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400" y="1905000"/>
            <a:ext cx="5181600" cy="3454400"/>
          </a:xfrm>
          <a:prstGeom prst="rect">
            <a:avLst/>
          </a:prstGeom>
        </p:spPr>
      </p:pic>
      <p:sp>
        <p:nvSpPr>
          <p:cNvPr id="7" name="Right Brace 6">
            <a:extLst>
              <a:ext uri="{FF2B5EF4-FFF2-40B4-BE49-F238E27FC236}">
                <a16:creationId xmlns:a16="http://schemas.microsoft.com/office/drawing/2014/main" id="{B186E9DA-921C-41E5-B115-F85C3124BA7E}"/>
              </a:ext>
            </a:extLst>
          </p:cNvPr>
          <p:cNvSpPr/>
          <p:nvPr/>
        </p:nvSpPr>
        <p:spPr>
          <a:xfrm>
            <a:off x="2655115" y="2258367"/>
            <a:ext cx="685800" cy="243840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3FCAB4-7A4E-4F30-BF7F-38FFCEEC4ACB}"/>
              </a:ext>
            </a:extLst>
          </p:cNvPr>
          <p:cNvSpPr txBox="1"/>
          <p:nvPr/>
        </p:nvSpPr>
        <p:spPr bwMode="auto">
          <a:xfrm>
            <a:off x="3569515" y="3248967"/>
            <a:ext cx="128112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Insight</a:t>
            </a:r>
          </a:p>
        </p:txBody>
      </p:sp>
    </p:spTree>
    <p:extLst>
      <p:ext uri="{BB962C8B-B14F-4D97-AF65-F5344CB8AC3E}">
        <p14:creationId xmlns:p14="http://schemas.microsoft.com/office/powerpoint/2010/main" val="37423156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88913"/>
            <a:ext cx="10245725" cy="860425"/>
          </a:xfrm>
        </p:spPr>
        <p:txBody>
          <a:bodyPr/>
          <a:lstStyle/>
          <a:p>
            <a:r>
              <a:rPr lang="en-US" sz="4000" dirty="0"/>
              <a:t>Creating an Azure Data Science VM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D6FA81-9ED0-4474-A873-D411D60C6A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960" y="1196326"/>
            <a:ext cx="10760528" cy="5472761"/>
          </a:xfrm>
          <a:prstGeom prst="rect">
            <a:avLst/>
          </a:prstGeom>
        </p:spPr>
      </p:pic>
      <p:sp>
        <p:nvSpPr>
          <p:cNvPr id="5" name="Callout: Line 4">
            <a:extLst>
              <a:ext uri="{FF2B5EF4-FFF2-40B4-BE49-F238E27FC236}">
                <a16:creationId xmlns:a16="http://schemas.microsoft.com/office/drawing/2014/main" id="{4C12DD3B-2588-4C64-AD64-1EE93885D7D0}"/>
              </a:ext>
            </a:extLst>
          </p:cNvPr>
          <p:cNvSpPr/>
          <p:nvPr/>
        </p:nvSpPr>
        <p:spPr>
          <a:xfrm>
            <a:off x="9245348" y="3748178"/>
            <a:ext cx="2449328" cy="771949"/>
          </a:xfrm>
          <a:prstGeom prst="borderCallout1">
            <a:avLst>
              <a:gd name="adj1" fmla="val 18750"/>
              <a:gd name="adj2" fmla="val -8333"/>
              <a:gd name="adj3" fmla="val 129262"/>
              <a:gd name="adj4" fmla="val -75214"/>
            </a:avLst>
          </a:prstGeom>
          <a:solidFill>
            <a:srgbClr val="7030A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Make sure you select enough resources to run the tools!</a:t>
            </a:r>
          </a:p>
        </p:txBody>
      </p:sp>
    </p:spTree>
    <p:extLst>
      <p:ext uri="{BB962C8B-B14F-4D97-AF65-F5344CB8AC3E}">
        <p14:creationId xmlns:p14="http://schemas.microsoft.com/office/powerpoint/2010/main" val="872425636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3312" y="76200"/>
            <a:ext cx="10515600" cy="1063625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Relationships Between Variables</a:t>
            </a:r>
          </a:p>
        </p:txBody>
      </p:sp>
      <p:sp>
        <p:nvSpPr>
          <p:cNvPr id="12" name="TextBox 11"/>
          <p:cNvSpPr txBox="1"/>
          <p:nvPr/>
        </p:nvSpPr>
        <p:spPr bwMode="auto">
          <a:xfrm>
            <a:off x="211347" y="1676400"/>
            <a:ext cx="3810000" cy="38472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>
              <a:spcAft>
                <a:spcPts val="3000"/>
              </a:spcAft>
            </a:pPr>
            <a:r>
              <a:rPr lang="en-US" sz="2400" dirty="0">
                <a:solidFill>
                  <a:schemeClr val="bg1"/>
                </a:solidFill>
              </a:rPr>
              <a:t>Age to Disease</a:t>
            </a:r>
          </a:p>
          <a:p>
            <a:pPr>
              <a:spcAft>
                <a:spcPts val="3000"/>
              </a:spcAft>
            </a:pPr>
            <a:r>
              <a:rPr lang="en-US" sz="2400" dirty="0">
                <a:solidFill>
                  <a:schemeClr val="bg1"/>
                </a:solidFill>
              </a:rPr>
              <a:t>Population to Crime</a:t>
            </a:r>
          </a:p>
          <a:p>
            <a:pPr>
              <a:spcAft>
                <a:spcPts val="3000"/>
              </a:spcAft>
            </a:pPr>
            <a:r>
              <a:rPr lang="en-US" sz="2400" dirty="0">
                <a:solidFill>
                  <a:schemeClr val="bg1"/>
                </a:solidFill>
              </a:rPr>
              <a:t>Drug to Recovery</a:t>
            </a:r>
          </a:p>
          <a:p>
            <a:pPr>
              <a:spcAft>
                <a:spcPts val="3000"/>
              </a:spcAft>
            </a:pPr>
            <a:r>
              <a:rPr lang="en-US" sz="2400" dirty="0">
                <a:solidFill>
                  <a:schemeClr val="bg1"/>
                </a:solidFill>
              </a:rPr>
              <a:t>Age, Education to Income</a:t>
            </a:r>
          </a:p>
          <a:p>
            <a:pPr>
              <a:spcAft>
                <a:spcPts val="3000"/>
              </a:spcAft>
            </a:pPr>
            <a:endParaRPr lang="en-US" sz="24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FA6D32-DF3D-46A2-993C-35C7AEE468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8912" y="1676400"/>
            <a:ext cx="381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764073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3312" y="76200"/>
            <a:ext cx="10515600" cy="1063625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Concepts</a:t>
            </a:r>
          </a:p>
        </p:txBody>
      </p:sp>
      <p:sp>
        <p:nvSpPr>
          <p:cNvPr id="12" name="TextBox 11"/>
          <p:cNvSpPr txBox="1"/>
          <p:nvPr/>
        </p:nvSpPr>
        <p:spPr bwMode="auto">
          <a:xfrm>
            <a:off x="228600" y="1752600"/>
            <a:ext cx="11125200" cy="42319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>
              <a:spcAft>
                <a:spcPts val="3000"/>
              </a:spcAft>
            </a:pPr>
            <a:r>
              <a:rPr lang="en-US" sz="2400" dirty="0">
                <a:solidFill>
                  <a:schemeClr val="bg1"/>
                </a:solidFill>
              </a:rPr>
              <a:t>Range – Difference between the lowest and highest value</a:t>
            </a:r>
          </a:p>
          <a:p>
            <a:pPr>
              <a:spcAft>
                <a:spcPts val="3000"/>
              </a:spcAft>
            </a:pPr>
            <a:r>
              <a:rPr lang="en-US" sz="2400" dirty="0">
                <a:solidFill>
                  <a:schemeClr val="bg1"/>
                </a:solidFill>
              </a:rPr>
              <a:t>Central Tendency – Point where the values tend to cluster.</a:t>
            </a:r>
          </a:p>
          <a:p>
            <a:pPr>
              <a:spcAft>
                <a:spcPts val="3000"/>
              </a:spcAft>
            </a:pPr>
            <a:r>
              <a:rPr lang="en-US" sz="2400" dirty="0">
                <a:solidFill>
                  <a:schemeClr val="bg1"/>
                </a:solidFill>
              </a:rPr>
              <a:t>Distribution – How the values spread out.</a:t>
            </a:r>
          </a:p>
          <a:p>
            <a:pPr>
              <a:spcAft>
                <a:spcPts val="3000"/>
              </a:spcAft>
            </a:pPr>
            <a:r>
              <a:rPr lang="en-US" sz="2400" dirty="0">
                <a:solidFill>
                  <a:schemeClr val="bg1"/>
                </a:solidFill>
              </a:rPr>
              <a:t>Outlier – An exceptionally large or small value.</a:t>
            </a:r>
          </a:p>
          <a:p>
            <a:pPr>
              <a:spcAft>
                <a:spcPts val="3000"/>
              </a:spcAft>
            </a:pPr>
            <a:r>
              <a:rPr lang="en-US" sz="2400" dirty="0">
                <a:solidFill>
                  <a:schemeClr val="bg1"/>
                </a:solidFill>
              </a:rPr>
              <a:t>Variance – How far the values are spread out.</a:t>
            </a:r>
          </a:p>
          <a:p>
            <a:pPr>
              <a:spcAft>
                <a:spcPts val="3000"/>
              </a:spcAft>
            </a:pPr>
            <a:endParaRPr lang="en-US" sz="24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3220474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3312" y="76200"/>
            <a:ext cx="10515600" cy="1063625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Central Tendency</a:t>
            </a:r>
          </a:p>
        </p:txBody>
      </p:sp>
      <p:sp>
        <p:nvSpPr>
          <p:cNvPr id="12" name="TextBox 11"/>
          <p:cNvSpPr txBox="1"/>
          <p:nvPr/>
        </p:nvSpPr>
        <p:spPr bwMode="auto">
          <a:xfrm>
            <a:off x="330666" y="1313429"/>
            <a:ext cx="953980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>
              <a:spcAft>
                <a:spcPts val="3000"/>
              </a:spcAft>
            </a:pPr>
            <a:r>
              <a:rPr lang="en-US" sz="2400" dirty="0">
                <a:solidFill>
                  <a:schemeClr val="bg1"/>
                </a:solidFill>
              </a:rPr>
              <a:t>Mean (Average) = Sum of Values / Count of Values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E1839ED-3A0E-4C1A-AB05-40F2FCE52EA2}"/>
              </a:ext>
            </a:extLst>
          </p:cNvPr>
          <p:cNvSpPr txBox="1"/>
          <p:nvPr/>
        </p:nvSpPr>
        <p:spPr bwMode="auto">
          <a:xfrm>
            <a:off x="330666" y="2522459"/>
            <a:ext cx="953980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>
              <a:spcAft>
                <a:spcPts val="3000"/>
              </a:spcAft>
            </a:pPr>
            <a:r>
              <a:rPr lang="en-US" sz="2400" dirty="0">
                <a:solidFill>
                  <a:schemeClr val="bg1"/>
                </a:solidFill>
              </a:rPr>
              <a:t>Median (Middle Value)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D6C8518-6222-4E99-BB67-B9F231905C3D}"/>
              </a:ext>
            </a:extLst>
          </p:cNvPr>
          <p:cNvSpPr txBox="1"/>
          <p:nvPr/>
        </p:nvSpPr>
        <p:spPr bwMode="auto">
          <a:xfrm>
            <a:off x="3048699" y="1791847"/>
            <a:ext cx="547457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sz="2800" dirty="0">
                <a:solidFill>
                  <a:schemeClr val="accent5">
                    <a:lumMod val="40000"/>
                    <a:lumOff val="60000"/>
                  </a:schemeClr>
                </a:solidFill>
                <a:latin typeface="Century Gothic" panose="020B0502020202020204" pitchFamily="34" charset="0"/>
              </a:rPr>
              <a:t>(8 + 10 + 6 + 40 +  30) / 5 = 18.8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B15E909-3CB7-4B36-A568-A73DF299FBCC}"/>
              </a:ext>
            </a:extLst>
          </p:cNvPr>
          <p:cNvSpPr txBox="1"/>
          <p:nvPr/>
        </p:nvSpPr>
        <p:spPr bwMode="auto">
          <a:xfrm>
            <a:off x="3045903" y="3125718"/>
            <a:ext cx="256993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sz="2800" dirty="0">
                <a:solidFill>
                  <a:schemeClr val="accent5">
                    <a:lumMod val="40000"/>
                    <a:lumOff val="60000"/>
                  </a:schemeClr>
                </a:solidFill>
                <a:latin typeface="Century Gothic" panose="020B0502020202020204" pitchFamily="34" charset="0"/>
              </a:rPr>
              <a:t>8, 10, 6, 40, 30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6A3CF07-63DC-49D6-A705-076E6BCF9BCB}"/>
              </a:ext>
            </a:extLst>
          </p:cNvPr>
          <p:cNvSpPr txBox="1"/>
          <p:nvPr/>
        </p:nvSpPr>
        <p:spPr bwMode="auto">
          <a:xfrm>
            <a:off x="3081556" y="4174319"/>
            <a:ext cx="256993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sz="2800" dirty="0">
                <a:solidFill>
                  <a:schemeClr val="accent5">
                    <a:lumMod val="40000"/>
                    <a:lumOff val="60000"/>
                  </a:schemeClr>
                </a:solidFill>
                <a:latin typeface="Century Gothic" panose="020B0502020202020204" pitchFamily="34" charset="0"/>
              </a:rPr>
              <a:t>6, 8, 10, 30, 40</a:t>
            </a:r>
          </a:p>
        </p:txBody>
      </p:sp>
      <p:sp>
        <p:nvSpPr>
          <p:cNvPr id="31" name="Callout: Line 30">
            <a:extLst>
              <a:ext uri="{FF2B5EF4-FFF2-40B4-BE49-F238E27FC236}">
                <a16:creationId xmlns:a16="http://schemas.microsoft.com/office/drawing/2014/main" id="{639ED66C-CF3B-43EA-B741-69C26AC9C531}"/>
              </a:ext>
            </a:extLst>
          </p:cNvPr>
          <p:cNvSpPr/>
          <p:nvPr/>
        </p:nvSpPr>
        <p:spPr>
          <a:xfrm>
            <a:off x="6324600" y="4073402"/>
            <a:ext cx="2582761" cy="476692"/>
          </a:xfrm>
          <a:prstGeom prst="borderCallout1">
            <a:avLst>
              <a:gd name="adj1" fmla="val 18750"/>
              <a:gd name="adj2" fmla="val -8333"/>
              <a:gd name="adj3" fmla="val 43867"/>
              <a:gd name="adj4" fmla="val -76700"/>
            </a:avLst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Median = Middle Value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087E2E6-F356-473F-8B90-D1663849FC03}"/>
              </a:ext>
            </a:extLst>
          </p:cNvPr>
          <p:cNvSpPr txBox="1"/>
          <p:nvPr/>
        </p:nvSpPr>
        <p:spPr bwMode="auto">
          <a:xfrm>
            <a:off x="3053593" y="3725496"/>
            <a:ext cx="377058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sz="2000" i="1" dirty="0">
                <a:solidFill>
                  <a:schemeClr val="accent5">
                    <a:lumMod val="40000"/>
                    <a:lumOff val="60000"/>
                  </a:schemeClr>
                </a:solidFill>
                <a:latin typeface="Century Gothic" panose="020B0502020202020204" pitchFamily="34" charset="0"/>
              </a:rPr>
              <a:t>Sort Values Lowest to Highest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E8C7C9E-4CB9-4842-8E96-5D30055440EF}"/>
              </a:ext>
            </a:extLst>
          </p:cNvPr>
          <p:cNvSpPr txBox="1"/>
          <p:nvPr/>
        </p:nvSpPr>
        <p:spPr bwMode="auto">
          <a:xfrm>
            <a:off x="320180" y="4930302"/>
            <a:ext cx="953980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>
              <a:spcAft>
                <a:spcPts val="3000"/>
              </a:spcAft>
            </a:pPr>
            <a:r>
              <a:rPr lang="en-US" sz="2400" dirty="0">
                <a:solidFill>
                  <a:schemeClr val="bg1"/>
                </a:solidFill>
              </a:rPr>
              <a:t>Mode (Most Frequently Occurring Value)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E2CE847-1072-49BB-8ECF-3974416F9215}"/>
              </a:ext>
            </a:extLst>
          </p:cNvPr>
          <p:cNvSpPr txBox="1"/>
          <p:nvPr/>
        </p:nvSpPr>
        <p:spPr bwMode="auto">
          <a:xfrm>
            <a:off x="3200400" y="5595047"/>
            <a:ext cx="217239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sz="2800" dirty="0">
                <a:solidFill>
                  <a:schemeClr val="accent5">
                    <a:lumMod val="40000"/>
                    <a:lumOff val="60000"/>
                  </a:schemeClr>
                </a:solidFill>
                <a:latin typeface="Century Gothic" panose="020B0502020202020204" pitchFamily="34" charset="0"/>
              </a:rPr>
              <a:t>6, 8, 8, 8, 40</a:t>
            </a:r>
          </a:p>
        </p:txBody>
      </p:sp>
      <p:sp>
        <p:nvSpPr>
          <p:cNvPr id="35" name="Callout: Line 34">
            <a:extLst>
              <a:ext uri="{FF2B5EF4-FFF2-40B4-BE49-F238E27FC236}">
                <a16:creationId xmlns:a16="http://schemas.microsoft.com/office/drawing/2014/main" id="{8620DD72-1C4E-427C-9B7F-92D3F290E652}"/>
              </a:ext>
            </a:extLst>
          </p:cNvPr>
          <p:cNvSpPr/>
          <p:nvPr/>
        </p:nvSpPr>
        <p:spPr>
          <a:xfrm>
            <a:off x="6324600" y="5250045"/>
            <a:ext cx="2582761" cy="476692"/>
          </a:xfrm>
          <a:prstGeom prst="borderCallout1">
            <a:avLst>
              <a:gd name="adj1" fmla="val 18750"/>
              <a:gd name="adj2" fmla="val -8333"/>
              <a:gd name="adj3" fmla="val 86103"/>
              <a:gd name="adj4" fmla="val -76050"/>
            </a:avLst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 = 8</a:t>
            </a:r>
          </a:p>
        </p:txBody>
      </p:sp>
    </p:spTree>
    <p:extLst>
      <p:ext uri="{BB962C8B-B14F-4D97-AF65-F5344CB8AC3E}">
        <p14:creationId xmlns:p14="http://schemas.microsoft.com/office/powerpoint/2010/main" val="1897643810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3312" y="76200"/>
            <a:ext cx="10515600" cy="1063625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002060"/>
                </a:solidFill>
                <a:latin typeface="Arial Rounded MT Bold" panose="020F0704030504030204" pitchFamily="34" charset="0"/>
              </a:rPr>
              <a:t>Quartiles</a:t>
            </a:r>
          </a:p>
        </p:txBody>
      </p:sp>
      <p:sp>
        <p:nvSpPr>
          <p:cNvPr id="12" name="TextBox 11"/>
          <p:cNvSpPr txBox="1"/>
          <p:nvPr/>
        </p:nvSpPr>
        <p:spPr bwMode="auto">
          <a:xfrm>
            <a:off x="359328" y="1216476"/>
            <a:ext cx="953980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>
              <a:spcAft>
                <a:spcPts val="3000"/>
              </a:spcAft>
            </a:pPr>
            <a:r>
              <a:rPr lang="en-US" sz="2400" dirty="0">
                <a:solidFill>
                  <a:schemeClr val="bg1"/>
                </a:solidFill>
              </a:rPr>
              <a:t>Splitting the Data Into Fourths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A514B88-507D-4453-974B-4797B23EA641}"/>
              </a:ext>
            </a:extLst>
          </p:cNvPr>
          <p:cNvSpPr/>
          <p:nvPr/>
        </p:nvSpPr>
        <p:spPr>
          <a:xfrm>
            <a:off x="3415852" y="4419600"/>
            <a:ext cx="1371600" cy="914400"/>
          </a:xfrm>
          <a:prstGeom prst="rect">
            <a:avLst/>
          </a:prstGeom>
          <a:solidFill>
            <a:srgbClr val="7030A0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25%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C75D3BE-11A1-4CC0-B1EC-433FA31D59CF}"/>
              </a:ext>
            </a:extLst>
          </p:cNvPr>
          <p:cNvSpPr/>
          <p:nvPr/>
        </p:nvSpPr>
        <p:spPr>
          <a:xfrm>
            <a:off x="4798637" y="4419600"/>
            <a:ext cx="1371600" cy="914400"/>
          </a:xfrm>
          <a:prstGeom prst="rect">
            <a:avLst/>
          </a:prstGeom>
          <a:solidFill>
            <a:srgbClr val="7030A0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25%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3F268E5-7F31-4673-AF7A-B9267EE25103}"/>
              </a:ext>
            </a:extLst>
          </p:cNvPr>
          <p:cNvSpPr/>
          <p:nvPr/>
        </p:nvSpPr>
        <p:spPr>
          <a:xfrm>
            <a:off x="6181422" y="4419600"/>
            <a:ext cx="1371600" cy="914400"/>
          </a:xfrm>
          <a:prstGeom prst="rect">
            <a:avLst/>
          </a:prstGeom>
          <a:solidFill>
            <a:srgbClr val="7030A0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25%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92139AA-E98C-4066-A9EB-EB0F1FA3579B}"/>
              </a:ext>
            </a:extLst>
          </p:cNvPr>
          <p:cNvSpPr/>
          <p:nvPr/>
        </p:nvSpPr>
        <p:spPr>
          <a:xfrm>
            <a:off x="7564208" y="4419600"/>
            <a:ext cx="1371600" cy="914400"/>
          </a:xfrm>
          <a:prstGeom prst="rect">
            <a:avLst/>
          </a:prstGeom>
          <a:solidFill>
            <a:srgbClr val="7030A0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25%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004B018-7162-4E79-9051-0CD80E689A0B}"/>
              </a:ext>
            </a:extLst>
          </p:cNvPr>
          <p:cNvSpPr txBox="1"/>
          <p:nvPr/>
        </p:nvSpPr>
        <p:spPr bwMode="auto">
          <a:xfrm>
            <a:off x="3796852" y="5370352"/>
            <a:ext cx="51328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b="1" dirty="0">
                <a:solidFill>
                  <a:schemeClr val="bg1"/>
                </a:solidFill>
                <a:latin typeface="Century Gothic" panose="020B0502020202020204" pitchFamily="34" charset="0"/>
              </a:rPr>
              <a:t>Q1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4A752E4-CFD8-465F-A226-720D33FF540B}"/>
              </a:ext>
            </a:extLst>
          </p:cNvPr>
          <p:cNvSpPr txBox="1"/>
          <p:nvPr/>
        </p:nvSpPr>
        <p:spPr bwMode="auto">
          <a:xfrm>
            <a:off x="5227796" y="5370352"/>
            <a:ext cx="50847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b="1" dirty="0">
                <a:solidFill>
                  <a:schemeClr val="bg1"/>
                </a:solidFill>
                <a:latin typeface="Century Gothic" panose="020B0502020202020204" pitchFamily="34" charset="0"/>
              </a:rPr>
              <a:t>Q2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93B895A-FFAF-410A-BC36-FB8CF77DD059}"/>
              </a:ext>
            </a:extLst>
          </p:cNvPr>
          <p:cNvSpPr txBox="1"/>
          <p:nvPr/>
        </p:nvSpPr>
        <p:spPr bwMode="auto">
          <a:xfrm>
            <a:off x="6610581" y="5343118"/>
            <a:ext cx="50847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b="1" dirty="0">
                <a:solidFill>
                  <a:schemeClr val="bg1"/>
                </a:solidFill>
                <a:latin typeface="Century Gothic" panose="020B0502020202020204" pitchFamily="34" charset="0"/>
              </a:rPr>
              <a:t>Q3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38263C7-9A73-47F6-824A-811CDF1897C6}"/>
              </a:ext>
            </a:extLst>
          </p:cNvPr>
          <p:cNvSpPr txBox="1"/>
          <p:nvPr/>
        </p:nvSpPr>
        <p:spPr bwMode="auto">
          <a:xfrm>
            <a:off x="7993367" y="5326885"/>
            <a:ext cx="50847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b="1" dirty="0">
                <a:solidFill>
                  <a:schemeClr val="bg1"/>
                </a:solidFill>
                <a:latin typeface="Century Gothic" panose="020B0502020202020204" pitchFamily="34" charset="0"/>
              </a:rPr>
              <a:t>Q4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2E75E2B-1B15-43CC-ABC5-C30AFFF15F5E}"/>
              </a:ext>
            </a:extLst>
          </p:cNvPr>
          <p:cNvSpPr txBox="1"/>
          <p:nvPr/>
        </p:nvSpPr>
        <p:spPr bwMode="auto">
          <a:xfrm>
            <a:off x="2511260" y="5314136"/>
            <a:ext cx="93487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b="1" dirty="0">
                <a:solidFill>
                  <a:schemeClr val="bg1"/>
                </a:solidFill>
                <a:latin typeface="Century Gothic" panose="020B0502020202020204" pitchFamily="34" charset="0"/>
              </a:rPr>
              <a:t>Lowest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690EFC7-2587-40A8-B682-09078DD3927E}"/>
              </a:ext>
            </a:extLst>
          </p:cNvPr>
          <p:cNvSpPr txBox="1"/>
          <p:nvPr/>
        </p:nvSpPr>
        <p:spPr bwMode="auto">
          <a:xfrm>
            <a:off x="8893728" y="5367935"/>
            <a:ext cx="100540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b="1" dirty="0">
                <a:solidFill>
                  <a:schemeClr val="bg1"/>
                </a:solidFill>
                <a:latin typeface="Century Gothic" panose="020B0502020202020204" pitchFamily="34" charset="0"/>
              </a:rPr>
              <a:t>Highest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969130CA-46FB-446C-A1EC-0A832E2184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5852" y="2334904"/>
            <a:ext cx="5519956" cy="2053937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37F81706-A959-4B31-9389-EC6C627D3935}"/>
              </a:ext>
            </a:extLst>
          </p:cNvPr>
          <p:cNvSpPr txBox="1"/>
          <p:nvPr/>
        </p:nvSpPr>
        <p:spPr bwMode="auto">
          <a:xfrm>
            <a:off x="5548076" y="1578693"/>
            <a:ext cx="1266692" cy="634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ctr" eaLnBrk="1" hangingPunct="1">
              <a:spcBef>
                <a:spcPct val="20000"/>
              </a:spcBef>
            </a:pPr>
            <a:r>
              <a:rPr lang="en-US" sz="1600" dirty="0">
                <a:latin typeface="Century Gothic" panose="020B0502020202020204" pitchFamily="34" charset="0"/>
              </a:rPr>
              <a:t>Normal</a:t>
            </a:r>
          </a:p>
          <a:p>
            <a:pPr algn="ctr" eaLnBrk="1" hangingPunct="1">
              <a:spcBef>
                <a:spcPct val="20000"/>
              </a:spcBef>
            </a:pPr>
            <a:r>
              <a:rPr lang="en-US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Distribution</a:t>
            </a:r>
          </a:p>
        </p:txBody>
      </p:sp>
    </p:spTree>
    <p:extLst>
      <p:ext uri="{BB962C8B-B14F-4D97-AF65-F5344CB8AC3E}">
        <p14:creationId xmlns:p14="http://schemas.microsoft.com/office/powerpoint/2010/main" val="1492829294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3312" y="76200"/>
            <a:ext cx="10515600" cy="1063625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Using R to Visualize: Box Plot</a:t>
            </a:r>
          </a:p>
        </p:txBody>
      </p:sp>
      <p:sp>
        <p:nvSpPr>
          <p:cNvPr id="12" name="TextBox 11"/>
          <p:cNvSpPr txBox="1"/>
          <p:nvPr/>
        </p:nvSpPr>
        <p:spPr bwMode="auto">
          <a:xfrm>
            <a:off x="143312" y="1324136"/>
            <a:ext cx="107518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>
              <a:spcAft>
                <a:spcPts val="3000"/>
              </a:spcAft>
            </a:pPr>
            <a:r>
              <a:rPr lang="en-US" sz="2400" dirty="0">
                <a:solidFill>
                  <a:schemeClr val="bg1"/>
                </a:solidFill>
              </a:rPr>
              <a:t>Getting a sense of the range, distribution, and central tendency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2A5852-CA31-41BD-B605-E11420811C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6467" y="2467143"/>
            <a:ext cx="5816651" cy="3276600"/>
          </a:xfrm>
          <a:prstGeom prst="rect">
            <a:avLst/>
          </a:prstGeom>
          <a:solidFill>
            <a:srgbClr val="7030A0"/>
          </a:solidFill>
        </p:spPr>
      </p:pic>
      <p:sp>
        <p:nvSpPr>
          <p:cNvPr id="5" name="Callout: Line 4">
            <a:extLst>
              <a:ext uri="{FF2B5EF4-FFF2-40B4-BE49-F238E27FC236}">
                <a16:creationId xmlns:a16="http://schemas.microsoft.com/office/drawing/2014/main" id="{1CA95E82-A3E3-4EC6-8A4C-41586FF45548}"/>
              </a:ext>
            </a:extLst>
          </p:cNvPr>
          <p:cNvSpPr/>
          <p:nvPr/>
        </p:nvSpPr>
        <p:spPr>
          <a:xfrm>
            <a:off x="7315199" y="3276600"/>
            <a:ext cx="2490559" cy="304800"/>
          </a:xfrm>
          <a:prstGeom prst="borderCallout1">
            <a:avLst>
              <a:gd name="adj1" fmla="val 18750"/>
              <a:gd name="adj2" fmla="val -8333"/>
              <a:gd name="adj3" fmla="val 18922"/>
              <a:gd name="adj4" fmla="val -42129"/>
            </a:avLst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Highest Value</a:t>
            </a:r>
          </a:p>
        </p:txBody>
      </p:sp>
      <p:sp>
        <p:nvSpPr>
          <p:cNvPr id="23" name="Callout: Line 22">
            <a:extLst>
              <a:ext uri="{FF2B5EF4-FFF2-40B4-BE49-F238E27FC236}">
                <a16:creationId xmlns:a16="http://schemas.microsoft.com/office/drawing/2014/main" id="{46E31251-7C0F-4B6E-9BD4-29E71B2A4589}"/>
              </a:ext>
            </a:extLst>
          </p:cNvPr>
          <p:cNvSpPr/>
          <p:nvPr/>
        </p:nvSpPr>
        <p:spPr>
          <a:xfrm>
            <a:off x="7619999" y="4357771"/>
            <a:ext cx="2490559" cy="304800"/>
          </a:xfrm>
          <a:prstGeom prst="borderCallout1">
            <a:avLst>
              <a:gd name="adj1" fmla="val 18750"/>
              <a:gd name="adj2" fmla="val -8333"/>
              <a:gd name="adj3" fmla="val 18922"/>
              <a:gd name="adj4" fmla="val -42129"/>
            </a:avLst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Median</a:t>
            </a:r>
          </a:p>
        </p:txBody>
      </p:sp>
      <p:sp>
        <p:nvSpPr>
          <p:cNvPr id="24" name="Callout: Line 23">
            <a:extLst>
              <a:ext uri="{FF2B5EF4-FFF2-40B4-BE49-F238E27FC236}">
                <a16:creationId xmlns:a16="http://schemas.microsoft.com/office/drawing/2014/main" id="{900B71EB-6DFA-4C24-B200-91D549364C4D}"/>
              </a:ext>
            </a:extLst>
          </p:cNvPr>
          <p:cNvSpPr/>
          <p:nvPr/>
        </p:nvSpPr>
        <p:spPr>
          <a:xfrm>
            <a:off x="7467599" y="5353655"/>
            <a:ext cx="2490559" cy="304800"/>
          </a:xfrm>
          <a:prstGeom prst="borderCallout1">
            <a:avLst>
              <a:gd name="adj1" fmla="val 18750"/>
              <a:gd name="adj2" fmla="val -8333"/>
              <a:gd name="adj3" fmla="val 18922"/>
              <a:gd name="adj4" fmla="val -42129"/>
            </a:avLst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Lowest Value</a:t>
            </a:r>
          </a:p>
        </p:txBody>
      </p:sp>
      <p:sp>
        <p:nvSpPr>
          <p:cNvPr id="7" name="Callout: Line 6">
            <a:extLst>
              <a:ext uri="{FF2B5EF4-FFF2-40B4-BE49-F238E27FC236}">
                <a16:creationId xmlns:a16="http://schemas.microsoft.com/office/drawing/2014/main" id="{A7C1AD2B-9BA5-4EBD-9AA0-576EDB8EEB55}"/>
              </a:ext>
            </a:extLst>
          </p:cNvPr>
          <p:cNvSpPr/>
          <p:nvPr/>
        </p:nvSpPr>
        <p:spPr>
          <a:xfrm>
            <a:off x="1524000" y="3594683"/>
            <a:ext cx="1670817" cy="443917"/>
          </a:xfrm>
          <a:prstGeom prst="borderCallout1">
            <a:avLst>
              <a:gd name="adj1" fmla="val 51613"/>
              <a:gd name="adj2" fmla="val 110016"/>
              <a:gd name="adj3" fmla="val 166510"/>
              <a:gd name="adj4" fmla="val 231634"/>
            </a:avLst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3</a:t>
            </a:r>
            <a:r>
              <a:rPr lang="en-US" baseline="30000" dirty="0">
                <a:solidFill>
                  <a:schemeClr val="bg1"/>
                </a:solidFill>
              </a:rPr>
              <a:t>rd</a:t>
            </a:r>
            <a:r>
              <a:rPr lang="en-US" dirty="0">
                <a:solidFill>
                  <a:schemeClr val="bg1"/>
                </a:solidFill>
              </a:rPr>
              <a:t> Quartile</a:t>
            </a:r>
          </a:p>
        </p:txBody>
      </p:sp>
      <p:sp>
        <p:nvSpPr>
          <p:cNvPr id="27" name="Callout: Line 26">
            <a:extLst>
              <a:ext uri="{FF2B5EF4-FFF2-40B4-BE49-F238E27FC236}">
                <a16:creationId xmlns:a16="http://schemas.microsoft.com/office/drawing/2014/main" id="{F34EEA06-752A-4642-82B2-0CAF8CF79B46}"/>
              </a:ext>
            </a:extLst>
          </p:cNvPr>
          <p:cNvSpPr/>
          <p:nvPr/>
        </p:nvSpPr>
        <p:spPr>
          <a:xfrm>
            <a:off x="1496479" y="4625909"/>
            <a:ext cx="1670817" cy="443917"/>
          </a:xfrm>
          <a:prstGeom prst="borderCallout1">
            <a:avLst>
              <a:gd name="adj1" fmla="val 51613"/>
              <a:gd name="adj2" fmla="val 110016"/>
              <a:gd name="adj3" fmla="val 5880"/>
              <a:gd name="adj4" fmla="val 233897"/>
            </a:avLst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2</a:t>
            </a:r>
            <a:r>
              <a:rPr lang="en-US" baseline="30000" dirty="0">
                <a:solidFill>
                  <a:schemeClr val="bg1"/>
                </a:solidFill>
              </a:rPr>
              <a:t>nd</a:t>
            </a:r>
            <a:r>
              <a:rPr lang="en-US" dirty="0">
                <a:solidFill>
                  <a:schemeClr val="bg1"/>
                </a:solidFill>
              </a:rPr>
              <a:t> Quartile</a:t>
            </a:r>
          </a:p>
        </p:txBody>
      </p:sp>
    </p:spTree>
    <p:extLst>
      <p:ext uri="{BB962C8B-B14F-4D97-AF65-F5344CB8AC3E}">
        <p14:creationId xmlns:p14="http://schemas.microsoft.com/office/powerpoint/2010/main" val="2141469936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3312" y="76200"/>
            <a:ext cx="10515600" cy="1063625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Distribution</a:t>
            </a:r>
          </a:p>
        </p:txBody>
      </p:sp>
      <p:sp>
        <p:nvSpPr>
          <p:cNvPr id="12" name="TextBox 11"/>
          <p:cNvSpPr txBox="1"/>
          <p:nvPr/>
        </p:nvSpPr>
        <p:spPr bwMode="auto">
          <a:xfrm>
            <a:off x="357996" y="1807337"/>
            <a:ext cx="6400800" cy="38472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>
              <a:spcAft>
                <a:spcPts val="3000"/>
              </a:spcAft>
            </a:pPr>
            <a:r>
              <a:rPr lang="en-US" sz="2400" dirty="0">
                <a:solidFill>
                  <a:schemeClr val="bg1"/>
                </a:solidFill>
              </a:rPr>
              <a:t>What is Distribution?</a:t>
            </a:r>
          </a:p>
          <a:p>
            <a:pPr>
              <a:spcAft>
                <a:spcPts val="3000"/>
              </a:spcAft>
            </a:pPr>
            <a:r>
              <a:rPr lang="en-US" sz="2400" dirty="0">
                <a:solidFill>
                  <a:schemeClr val="bg1"/>
                </a:solidFill>
              </a:rPr>
              <a:t>Normal Distribution</a:t>
            </a:r>
          </a:p>
          <a:p>
            <a:pPr>
              <a:spcAft>
                <a:spcPts val="3000"/>
              </a:spcAft>
            </a:pPr>
            <a:r>
              <a:rPr lang="en-US" sz="2400" dirty="0">
                <a:solidFill>
                  <a:schemeClr val="bg1"/>
                </a:solidFill>
              </a:rPr>
              <a:t>Standard Units – Comparing Apples to Apples</a:t>
            </a:r>
          </a:p>
          <a:p>
            <a:pPr>
              <a:spcAft>
                <a:spcPts val="3000"/>
              </a:spcAft>
            </a:pPr>
            <a:endParaRPr lang="en-US" sz="2400" dirty="0"/>
          </a:p>
          <a:p>
            <a:pPr>
              <a:spcAft>
                <a:spcPts val="3000"/>
              </a:spcAft>
            </a:pPr>
            <a:endParaRPr lang="en-US" sz="2400" dirty="0">
              <a:latin typeface="Century Gothic" panose="020B0502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E1E73A0-0E5E-4194-A067-54038F9A24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3800" y="2057400"/>
            <a:ext cx="3650462" cy="2823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028883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3312" y="76200"/>
            <a:ext cx="10515600" cy="1063625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Normal Distribution</a:t>
            </a:r>
          </a:p>
        </p:txBody>
      </p:sp>
      <p:sp>
        <p:nvSpPr>
          <p:cNvPr id="12" name="TextBox 11"/>
          <p:cNvSpPr txBox="1"/>
          <p:nvPr/>
        </p:nvSpPr>
        <p:spPr bwMode="auto">
          <a:xfrm>
            <a:off x="304800" y="1981200"/>
            <a:ext cx="6400800" cy="46012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>
              <a:spcAft>
                <a:spcPts val="3000"/>
              </a:spcAft>
            </a:pPr>
            <a:r>
              <a:rPr lang="en-US" sz="2400" dirty="0">
                <a:solidFill>
                  <a:schemeClr val="bg1"/>
                </a:solidFill>
              </a:rPr>
              <a:t>Values Cluster Towards the Center</a:t>
            </a:r>
          </a:p>
          <a:p>
            <a:pPr>
              <a:spcAft>
                <a:spcPts val="3000"/>
              </a:spcAft>
            </a:pPr>
            <a:r>
              <a:rPr lang="en-US" sz="2400" dirty="0">
                <a:solidFill>
                  <a:schemeClr val="bg1"/>
                </a:solidFill>
              </a:rPr>
              <a:t>Mean = Median = Mode</a:t>
            </a:r>
          </a:p>
          <a:p>
            <a:pPr>
              <a:spcAft>
                <a:spcPts val="3000"/>
              </a:spcAft>
            </a:pPr>
            <a:r>
              <a:rPr lang="en-US" sz="2400" dirty="0">
                <a:solidFill>
                  <a:schemeClr val="bg1"/>
                </a:solidFill>
              </a:rPr>
              <a:t>Symmetrical </a:t>
            </a:r>
          </a:p>
          <a:p>
            <a:pPr>
              <a:spcAft>
                <a:spcPts val="3000"/>
              </a:spcAft>
            </a:pPr>
            <a:r>
              <a:rPr lang="en-US" sz="2400" dirty="0">
                <a:solidFill>
                  <a:schemeClr val="bg1"/>
                </a:solidFill>
              </a:rPr>
              <a:t>Area Under the Curve Equals 1</a:t>
            </a:r>
          </a:p>
          <a:p>
            <a:pPr>
              <a:spcAft>
                <a:spcPts val="3000"/>
              </a:spcAft>
            </a:pPr>
            <a:r>
              <a:rPr lang="en-US" sz="2400" dirty="0">
                <a:solidFill>
                  <a:schemeClr val="bg1"/>
                </a:solidFill>
              </a:rPr>
              <a:t>Many Populations Have a Normal Distribution</a:t>
            </a:r>
          </a:p>
          <a:p>
            <a:pPr>
              <a:spcAft>
                <a:spcPts val="3000"/>
              </a:spcAft>
            </a:pPr>
            <a:endParaRPr lang="en-US" sz="24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707364A-7744-488E-AF51-F6697A2332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00800" y="2057400"/>
            <a:ext cx="5188313" cy="245411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F10770E-5CDF-4921-97AD-64F8F2CB1631}"/>
              </a:ext>
            </a:extLst>
          </p:cNvPr>
          <p:cNvSpPr/>
          <p:nvPr/>
        </p:nvSpPr>
        <p:spPr>
          <a:xfrm>
            <a:off x="7239000" y="4648200"/>
            <a:ext cx="40386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hlinkClick r:id="rId5"/>
              </a:rPr>
              <a:t>https://www.mathsisfun.com/data/standard-normal-distribution.html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789140139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3312" y="76200"/>
            <a:ext cx="10515600" cy="1063625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Standard Units</a:t>
            </a:r>
          </a:p>
        </p:txBody>
      </p:sp>
      <p:sp>
        <p:nvSpPr>
          <p:cNvPr id="12" name="TextBox 11"/>
          <p:cNvSpPr txBox="1"/>
          <p:nvPr/>
        </p:nvSpPr>
        <p:spPr bwMode="auto">
          <a:xfrm>
            <a:off x="228600" y="1872020"/>
            <a:ext cx="6400800" cy="347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>
              <a:spcAft>
                <a:spcPts val="3000"/>
              </a:spcAft>
            </a:pPr>
            <a:r>
              <a:rPr lang="en-US" sz="2400" dirty="0">
                <a:solidFill>
                  <a:schemeClr val="bg1"/>
                </a:solidFill>
              </a:rPr>
              <a:t>Must Have Normal Distribution</a:t>
            </a:r>
          </a:p>
          <a:p>
            <a:pPr>
              <a:spcAft>
                <a:spcPts val="3000"/>
              </a:spcAft>
            </a:pPr>
            <a:r>
              <a:rPr lang="en-US" sz="2400" dirty="0">
                <a:solidFill>
                  <a:schemeClr val="bg1"/>
                </a:solidFill>
              </a:rPr>
              <a:t>Calculate the Standard Deviation</a:t>
            </a:r>
          </a:p>
          <a:p>
            <a:pPr>
              <a:spcAft>
                <a:spcPts val="3000"/>
              </a:spcAft>
            </a:pPr>
            <a:r>
              <a:rPr lang="en-US" sz="2400" dirty="0">
                <a:solidFill>
                  <a:schemeClr val="bg1"/>
                </a:solidFill>
              </a:rPr>
              <a:t>The Standard Deviation is the Unit</a:t>
            </a:r>
          </a:p>
          <a:p>
            <a:pPr>
              <a:spcAft>
                <a:spcPts val="3000"/>
              </a:spcAft>
            </a:pPr>
            <a:r>
              <a:rPr lang="en-US" sz="2400" dirty="0">
                <a:solidFill>
                  <a:schemeClr val="bg1"/>
                </a:solidFill>
              </a:rPr>
              <a:t>The Mean is Zero</a:t>
            </a:r>
          </a:p>
          <a:p>
            <a:pPr>
              <a:spcAft>
                <a:spcPts val="3000"/>
              </a:spcAft>
            </a:pPr>
            <a:r>
              <a:rPr lang="en-US" sz="2400" dirty="0">
                <a:solidFill>
                  <a:schemeClr val="bg1"/>
                </a:solidFill>
              </a:rPr>
              <a:t>The Unit is Replaced with a Proportion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F5D106D-A35E-4746-9335-CCE94D3DAF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9992" y="2197860"/>
            <a:ext cx="5822266" cy="32766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A76CE70C-787E-4A9C-986A-D2225C479DF5}"/>
              </a:ext>
            </a:extLst>
          </p:cNvPr>
          <p:cNvSpPr/>
          <p:nvPr/>
        </p:nvSpPr>
        <p:spPr>
          <a:xfrm>
            <a:off x="6868265" y="1872020"/>
            <a:ext cx="393729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hlinkClick r:id="rId4"/>
              </a:rPr>
              <a:t>https://people.hofstra.edu/Cong_Liu/PSY40/8_Lab.html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690805238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3312" y="76200"/>
            <a:ext cx="10515600" cy="1063625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Statistics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1143F58-7F08-4A93-92BA-23F98D7DD572}"/>
              </a:ext>
            </a:extLst>
          </p:cNvPr>
          <p:cNvSpPr/>
          <p:nvPr/>
        </p:nvSpPr>
        <p:spPr>
          <a:xfrm>
            <a:off x="5033513" y="3349925"/>
            <a:ext cx="147080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800"/>
              </a:spcAft>
            </a:pPr>
            <a:r>
              <a:rPr lang="en-US" sz="3200" dirty="0">
                <a:solidFill>
                  <a:schemeClr val="bg1"/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302727469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3312" y="76200"/>
            <a:ext cx="10515600" cy="1063625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Review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1143F58-7F08-4A93-92BA-23F98D7DD572}"/>
              </a:ext>
            </a:extLst>
          </p:cNvPr>
          <p:cNvSpPr/>
          <p:nvPr/>
        </p:nvSpPr>
        <p:spPr>
          <a:xfrm>
            <a:off x="228600" y="1676400"/>
            <a:ext cx="8686800" cy="27546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800"/>
              </a:spcAft>
            </a:pPr>
            <a:r>
              <a:rPr lang="en-US" sz="3200" dirty="0">
                <a:solidFill>
                  <a:schemeClr val="bg1"/>
                </a:solidFill>
              </a:rPr>
              <a:t>Statistics Relationship to Data Science</a:t>
            </a:r>
          </a:p>
          <a:p>
            <a:pPr>
              <a:spcAft>
                <a:spcPts val="1800"/>
              </a:spcAft>
            </a:pPr>
            <a:r>
              <a:rPr lang="en-US" sz="3200" dirty="0">
                <a:solidFill>
                  <a:schemeClr val="bg1"/>
                </a:solidFill>
              </a:rPr>
              <a:t>What is Statistics?</a:t>
            </a:r>
          </a:p>
          <a:p>
            <a:pPr>
              <a:spcAft>
                <a:spcPts val="1800"/>
              </a:spcAft>
            </a:pPr>
            <a:r>
              <a:rPr lang="en-US" sz="3200" dirty="0">
                <a:solidFill>
                  <a:schemeClr val="bg1"/>
                </a:solidFill>
              </a:rPr>
              <a:t>Basic Concepts</a:t>
            </a:r>
          </a:p>
          <a:p>
            <a:pPr>
              <a:spcAft>
                <a:spcPts val="1800"/>
              </a:spcAft>
            </a:pPr>
            <a:r>
              <a:rPr lang="en-US" sz="3200" dirty="0">
                <a:solidFill>
                  <a:schemeClr val="bg1"/>
                </a:solidFill>
              </a:rPr>
              <a:t>Distribution &amp; Standard Units</a:t>
            </a:r>
          </a:p>
        </p:txBody>
      </p:sp>
    </p:spTree>
    <p:extLst>
      <p:ext uri="{BB962C8B-B14F-4D97-AF65-F5344CB8AC3E}">
        <p14:creationId xmlns:p14="http://schemas.microsoft.com/office/powerpoint/2010/main" val="37424432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88913"/>
            <a:ext cx="10245725" cy="860425"/>
          </a:xfrm>
        </p:spPr>
        <p:txBody>
          <a:bodyPr/>
          <a:lstStyle/>
          <a:p>
            <a:r>
              <a:rPr lang="en-US" sz="4000" dirty="0"/>
              <a:t>Creating an Azure Data Science VM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393B5B-5E58-489D-88C8-BAD3726188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410" y="1280160"/>
            <a:ext cx="3789270" cy="52207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984632B-13A7-44E5-96FC-45E824D6FF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1" y="1260391"/>
            <a:ext cx="3931920" cy="5240541"/>
          </a:xfrm>
          <a:prstGeom prst="rect">
            <a:avLst/>
          </a:prstGeom>
        </p:spPr>
      </p:pic>
      <p:sp>
        <p:nvSpPr>
          <p:cNvPr id="6" name="Callout: Line 5">
            <a:extLst>
              <a:ext uri="{FF2B5EF4-FFF2-40B4-BE49-F238E27FC236}">
                <a16:creationId xmlns:a16="http://schemas.microsoft.com/office/drawing/2014/main" id="{21700CBF-C38E-4C79-9BCF-3CCCE7B57155}"/>
              </a:ext>
            </a:extLst>
          </p:cNvPr>
          <p:cNvSpPr/>
          <p:nvPr/>
        </p:nvSpPr>
        <p:spPr>
          <a:xfrm>
            <a:off x="4320606" y="5489894"/>
            <a:ext cx="2449328" cy="771949"/>
          </a:xfrm>
          <a:prstGeom prst="borderCallout1">
            <a:avLst>
              <a:gd name="adj1" fmla="val 18750"/>
              <a:gd name="adj2" fmla="val -8333"/>
              <a:gd name="adj3" fmla="val 57743"/>
              <a:gd name="adj4" fmla="val -45277"/>
            </a:avLst>
          </a:prstGeom>
          <a:solidFill>
            <a:srgbClr val="7030A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Auto Shutdown will save you money!</a:t>
            </a:r>
          </a:p>
        </p:txBody>
      </p:sp>
      <p:sp>
        <p:nvSpPr>
          <p:cNvPr id="7" name="Callout: Line 6">
            <a:extLst>
              <a:ext uri="{FF2B5EF4-FFF2-40B4-BE49-F238E27FC236}">
                <a16:creationId xmlns:a16="http://schemas.microsoft.com/office/drawing/2014/main" id="{B8E92407-55E4-41C8-BB3F-535ECD2F5F4A}"/>
              </a:ext>
            </a:extLst>
          </p:cNvPr>
          <p:cNvSpPr/>
          <p:nvPr/>
        </p:nvSpPr>
        <p:spPr>
          <a:xfrm>
            <a:off x="5612633" y="2657051"/>
            <a:ext cx="2449328" cy="771949"/>
          </a:xfrm>
          <a:prstGeom prst="borderCallout1">
            <a:avLst>
              <a:gd name="adj1" fmla="val 107031"/>
              <a:gd name="adj2" fmla="val 59641"/>
              <a:gd name="adj3" fmla="val 184019"/>
              <a:gd name="adj4" fmla="val 93840"/>
            </a:avLst>
          </a:prstGeom>
          <a:solidFill>
            <a:srgbClr val="7030A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Define when to shut the VM down.</a:t>
            </a:r>
          </a:p>
        </p:txBody>
      </p:sp>
    </p:spTree>
    <p:extLst>
      <p:ext uri="{BB962C8B-B14F-4D97-AF65-F5344CB8AC3E}">
        <p14:creationId xmlns:p14="http://schemas.microsoft.com/office/powerpoint/2010/main" val="1580785704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73315"/>
            <a:ext cx="10118785" cy="489416"/>
          </a:xfrm>
        </p:spPr>
        <p:txBody>
          <a:bodyPr/>
          <a:lstStyle/>
          <a:p>
            <a:r>
              <a:rPr lang="en-US" sz="3600" dirty="0"/>
              <a:t>Part 3: Data Frame Shaping and Wrangling</a:t>
            </a:r>
          </a:p>
        </p:txBody>
      </p:sp>
      <p:pic>
        <p:nvPicPr>
          <p:cNvPr id="2050" name="Picture 2" descr="Image result for frame">
            <a:extLst>
              <a:ext uri="{FF2B5EF4-FFF2-40B4-BE49-F238E27FC236}">
                <a16:creationId xmlns:a16="http://schemas.microsoft.com/office/drawing/2014/main" id="{C48C9778-01D0-47E0-899D-54FA114462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1440" y="1445260"/>
            <a:ext cx="6309360" cy="4732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55EA2BC-F5C9-4F87-B4F3-748E4C0A459E}"/>
              </a:ext>
            </a:extLst>
          </p:cNvPr>
          <p:cNvSpPr txBox="1"/>
          <p:nvPr/>
        </p:nvSpPr>
        <p:spPr>
          <a:xfrm rot="20397368">
            <a:off x="4825729" y="3230909"/>
            <a:ext cx="192078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rgbClr val="002060"/>
                </a:solidFill>
                <a:latin typeface="Arial Rounded MT Bold" panose="020F0704030504030204" pitchFamily="34" charset="0"/>
              </a:rPr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2553149470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drawing of a cartoon character&#10;&#10;Description generated with high confidence">
            <a:extLst>
              <a:ext uri="{FF2B5EF4-FFF2-40B4-BE49-F238E27FC236}">
                <a16:creationId xmlns:a16="http://schemas.microsoft.com/office/drawing/2014/main" id="{87F102E3-9C0A-4CA8-9BA8-678CC3122BE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1905000"/>
            <a:ext cx="5486400" cy="381928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F6CA8B1-7339-4499-86B5-98E7D70AA906}"/>
              </a:ext>
            </a:extLst>
          </p:cNvPr>
          <p:cNvSpPr/>
          <p:nvPr/>
        </p:nvSpPr>
        <p:spPr>
          <a:xfrm>
            <a:off x="0" y="95693"/>
            <a:ext cx="482555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Data Relationships</a:t>
            </a:r>
          </a:p>
        </p:txBody>
      </p:sp>
    </p:spTree>
    <p:extLst>
      <p:ext uri="{BB962C8B-B14F-4D97-AF65-F5344CB8AC3E}">
        <p14:creationId xmlns:p14="http://schemas.microsoft.com/office/powerpoint/2010/main" val="3816680670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4294967295"/>
          </p:nvPr>
        </p:nvSpPr>
        <p:spPr>
          <a:xfrm>
            <a:off x="0" y="86265"/>
            <a:ext cx="8333117" cy="54346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44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Evaluating Data Relationships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103517" y="1553809"/>
            <a:ext cx="7994650" cy="2286000"/>
          </a:xfrm>
        </p:spPr>
        <p:txBody>
          <a:bodyPr>
            <a:normAutofit/>
          </a:bodyPr>
          <a:lstStyle/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400" dirty="0">
                <a:solidFill>
                  <a:schemeClr val="bg1"/>
                </a:solidFill>
              </a:rPr>
              <a:t>Relationships Among Variables (Correlation)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400" dirty="0">
                <a:solidFill>
                  <a:schemeClr val="bg1"/>
                </a:solidFill>
              </a:rPr>
              <a:t>Linear and Nonlinear Relationships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400" dirty="0">
                <a:solidFill>
                  <a:schemeClr val="bg1"/>
                </a:solidFill>
              </a:rPr>
              <a:t>Correlation vs. Causality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400" dirty="0">
                <a:solidFill>
                  <a:schemeClr val="bg1"/>
                </a:solidFill>
              </a:rPr>
              <a:t>Multivariate Correlation</a:t>
            </a:r>
            <a:endParaRPr lang="en-US" sz="28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5" name="Picture 4" descr="A drawing of a cartoon character&#10;&#10;Description generated with high confidence">
            <a:extLst>
              <a:ext uri="{FF2B5EF4-FFF2-40B4-BE49-F238E27FC236}">
                <a16:creationId xmlns:a16="http://schemas.microsoft.com/office/drawing/2014/main" id="{AACD8E63-B655-4A34-8306-943C771DBE8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6237" y="4624813"/>
            <a:ext cx="2713140" cy="1888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727299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3312" y="76200"/>
            <a:ext cx="11591488" cy="1063625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Relationships Among Variables (Correlation)</a:t>
            </a:r>
          </a:p>
        </p:txBody>
      </p:sp>
      <p:sp>
        <p:nvSpPr>
          <p:cNvPr id="12" name="TextBox 11"/>
          <p:cNvSpPr txBox="1"/>
          <p:nvPr/>
        </p:nvSpPr>
        <p:spPr bwMode="auto">
          <a:xfrm>
            <a:off x="136321" y="1648633"/>
            <a:ext cx="11811000" cy="22621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>
              <a:spcAft>
                <a:spcPts val="1800"/>
              </a:spcAft>
            </a:pPr>
            <a:r>
              <a:rPr lang="en-US" sz="2400" dirty="0">
                <a:solidFill>
                  <a:schemeClr val="bg1"/>
                </a:solidFill>
              </a:rPr>
              <a:t>Correlation is the Relationship Between the Value of Variables</a:t>
            </a:r>
          </a:p>
          <a:p>
            <a:pPr>
              <a:spcAft>
                <a:spcPts val="1800"/>
              </a:spcAft>
            </a:pPr>
            <a:r>
              <a:rPr lang="en-US" sz="2400" dirty="0">
                <a:solidFill>
                  <a:schemeClr val="bg1"/>
                </a:solidFill>
              </a:rPr>
              <a:t>Variables Tend to Change Together</a:t>
            </a:r>
          </a:p>
          <a:p>
            <a:pPr>
              <a:spcAft>
                <a:spcPts val="1800"/>
              </a:spcAft>
            </a:pPr>
            <a:r>
              <a:rPr lang="en-US" sz="2400" dirty="0">
                <a:solidFill>
                  <a:schemeClr val="bg1"/>
                </a:solidFill>
              </a:rPr>
              <a:t>Can We Use Historical Correlation to Estimate the Future Value of a Variable?</a:t>
            </a:r>
          </a:p>
          <a:p>
            <a:pPr>
              <a:spcAft>
                <a:spcPts val="1800"/>
              </a:spcAft>
            </a:pP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3B3336-0AFA-4F2F-B259-A0E5AB954FC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3600" y="4419600"/>
            <a:ext cx="1703664" cy="1670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438489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52835" y="-10063"/>
            <a:ext cx="11591488" cy="677108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70C0"/>
                </a:solidFill>
                <a:latin typeface="Arial Rounded MT Bold" panose="020F0704030504030204" pitchFamily="34" charset="0"/>
              </a:rPr>
              <a:t>Correlation - Linear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FFB447-75CA-4991-AC97-A61DA915A46D}"/>
              </a:ext>
            </a:extLst>
          </p:cNvPr>
          <p:cNvSpPr txBox="1"/>
          <p:nvPr/>
        </p:nvSpPr>
        <p:spPr>
          <a:xfrm>
            <a:off x="324173" y="1357347"/>
            <a:ext cx="112994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Example:  Gross Sales related to Profit, i.e. the more sales revenue, generally the more profit.  Assume X is Sales and Y is profit over a series of years. </a:t>
            </a:r>
          </a:p>
        </p:txBody>
      </p:sp>
      <p:pic>
        <p:nvPicPr>
          <p:cNvPr id="7" name="Picture 2" descr="Image result for linear model">
            <a:extLst>
              <a:ext uri="{FF2B5EF4-FFF2-40B4-BE49-F238E27FC236}">
                <a16:creationId xmlns:a16="http://schemas.microsoft.com/office/drawing/2014/main" id="{AF74BDEF-5BB9-4E8C-9713-AC8A306DCB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2425" y="2590416"/>
            <a:ext cx="3300876" cy="266371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F0840A7-A4DC-4D20-B8E1-371E69685F32}"/>
              </a:ext>
            </a:extLst>
          </p:cNvPr>
          <p:cNvSpPr txBox="1"/>
          <p:nvPr/>
        </p:nvSpPr>
        <p:spPr>
          <a:xfrm>
            <a:off x="548380" y="5596607"/>
            <a:ext cx="11195943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solidFill>
                  <a:schemeClr val="bg1"/>
                </a:solidFill>
              </a:rPr>
              <a:t>The points are the actual sales/profit.  The line is attempting to get the average.  This is an example of a linear relationship</a:t>
            </a:r>
            <a:r>
              <a:rPr lang="en-US" sz="2000" i="1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85188352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76200"/>
            <a:ext cx="12192000" cy="1063625"/>
          </a:xfrm>
        </p:spPr>
        <p:txBody>
          <a:bodyPr>
            <a:normAutofit/>
          </a:bodyPr>
          <a:lstStyle/>
          <a:p>
            <a:r>
              <a:rPr lang="en-US" sz="48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Understanding Correlation</a:t>
            </a:r>
          </a:p>
        </p:txBody>
      </p:sp>
      <p:sp>
        <p:nvSpPr>
          <p:cNvPr id="9" name="Footer Placeholder 7">
            <a:extLst>
              <a:ext uri="{FF2B5EF4-FFF2-40B4-BE49-F238E27FC236}">
                <a16:creationId xmlns:a16="http://schemas.microsoft.com/office/drawing/2014/main" id="{F35B5B45-675C-4C3E-8D7C-8D4C7EB5FF56}"/>
              </a:ext>
            </a:extLst>
          </p:cNvPr>
          <p:cNvSpPr txBox="1">
            <a:spLocks/>
          </p:cNvSpPr>
          <p:nvPr/>
        </p:nvSpPr>
        <p:spPr>
          <a:xfrm>
            <a:off x="314648" y="6392446"/>
            <a:ext cx="11614115" cy="30480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r>
              <a:rPr lang="en-US"/>
              <a:t>Predictive Modeling with R                                                                                                                                                                                                                                                  </a:t>
            </a:r>
            <a:fld id="{57EC5A1C-D85A-4B6F-ABA1-8665554385B0}" type="slidenum">
              <a:rPr lang="en-US" smtClean="0"/>
              <a:pPr/>
              <a:t>125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70C573D-A101-4ACA-9D6B-9928CC49A47D}"/>
              </a:ext>
            </a:extLst>
          </p:cNvPr>
          <p:cNvSpPr txBox="1"/>
          <p:nvPr/>
        </p:nvSpPr>
        <p:spPr>
          <a:xfrm>
            <a:off x="143312" y="1676400"/>
            <a:ext cx="11914961" cy="2277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Calculated as a Number Between 0 and 1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Zero Means No Relationship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One Means 100% Correlation  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Negative Value Indicates an Inverse Relationship</a:t>
            </a:r>
          </a:p>
        </p:txBody>
      </p:sp>
    </p:spTree>
    <p:extLst>
      <p:ext uri="{BB962C8B-B14F-4D97-AF65-F5344CB8AC3E}">
        <p14:creationId xmlns:p14="http://schemas.microsoft.com/office/powerpoint/2010/main" val="4247179984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0"/>
            <a:ext cx="11591488" cy="1063625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Correlation – Linear Relationship Examples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B98DFEB-21E9-42A4-8501-7FCA638DE19B}"/>
              </a:ext>
            </a:extLst>
          </p:cNvPr>
          <p:cNvSpPr txBox="1"/>
          <p:nvPr/>
        </p:nvSpPr>
        <p:spPr>
          <a:xfrm>
            <a:off x="381000" y="1543451"/>
            <a:ext cx="4504759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Foot size to height.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Study time to grades.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Distance to travel time.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9648551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4056" y="0"/>
            <a:ext cx="11591488" cy="1063625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Non Linear Relationships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B98DFEB-21E9-42A4-8501-7FCA638DE19B}"/>
              </a:ext>
            </a:extLst>
          </p:cNvPr>
          <p:cNvSpPr txBox="1"/>
          <p:nvPr/>
        </p:nvSpPr>
        <p:spPr>
          <a:xfrm>
            <a:off x="381000" y="1543451"/>
            <a:ext cx="53896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Do Not Have a Constant Slope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D78B637-886E-4318-9481-FDE4DBBDF2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2267387"/>
            <a:ext cx="2819400" cy="293339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EF8043E-95AA-4B11-96EE-EF21B97D7231}"/>
              </a:ext>
            </a:extLst>
          </p:cNvPr>
          <p:cNvSpPr txBox="1"/>
          <p:nvPr/>
        </p:nvSpPr>
        <p:spPr bwMode="auto">
          <a:xfrm>
            <a:off x="390525" y="5257800"/>
            <a:ext cx="311655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sz="1400" dirty="0">
                <a:solidFill>
                  <a:schemeClr val="bg1"/>
                </a:solidFill>
                <a:latin typeface="Century Gothic" panose="020B0502020202020204" pitchFamily="34" charset="0"/>
              </a:rPr>
              <a:t>Cookies cooling time after baking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29ACD43-005D-4CB6-8A13-9AE3485774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8600" y="2240629"/>
            <a:ext cx="2908476" cy="296015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E65B9CB-9457-42EB-86DD-1B0864A8FB71}"/>
              </a:ext>
            </a:extLst>
          </p:cNvPr>
          <p:cNvSpPr txBox="1"/>
          <p:nvPr/>
        </p:nvSpPr>
        <p:spPr bwMode="auto">
          <a:xfrm>
            <a:off x="4242675" y="5257800"/>
            <a:ext cx="2685351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sz="1400" dirty="0">
                <a:solidFill>
                  <a:schemeClr val="bg1"/>
                </a:solidFill>
                <a:latin typeface="Century Gothic" panose="020B0502020202020204" pitchFamily="34" charset="0"/>
              </a:rPr>
              <a:t>Thrown Ball Height Over Time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2C67A9F-5518-4241-8B4F-6E3EC3553DFB}"/>
              </a:ext>
            </a:extLst>
          </p:cNvPr>
          <p:cNvSpPr/>
          <p:nvPr/>
        </p:nvSpPr>
        <p:spPr>
          <a:xfrm>
            <a:off x="381000" y="5867400"/>
            <a:ext cx="112776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5"/>
              </a:rPr>
              <a:t>https://www.montereyinstitute.org/courses/Algebra1/COURSE_TEXT_RESOURCE/U03_L2_T5_text_final.html</a:t>
            </a:r>
            <a:endParaRPr lang="en-US" sz="12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9C67DCD-884C-448D-9A38-FF32384B9A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67600" y="2267387"/>
            <a:ext cx="2933392" cy="293339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FDA18DA-BBD1-49BE-AF72-D32B7CA9B9FE}"/>
              </a:ext>
            </a:extLst>
          </p:cNvPr>
          <p:cNvSpPr txBox="1"/>
          <p:nvPr/>
        </p:nvSpPr>
        <p:spPr bwMode="auto">
          <a:xfrm>
            <a:off x="8153400" y="5185300"/>
            <a:ext cx="181652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sz="1400" dirty="0">
                <a:solidFill>
                  <a:schemeClr val="bg1"/>
                </a:solidFill>
                <a:latin typeface="Century Gothic" panose="020B0502020202020204" pitchFamily="34" charset="0"/>
              </a:rPr>
              <a:t>Population Growth</a:t>
            </a:r>
          </a:p>
        </p:txBody>
      </p:sp>
    </p:spTree>
    <p:extLst>
      <p:ext uri="{BB962C8B-B14F-4D97-AF65-F5344CB8AC3E}">
        <p14:creationId xmlns:p14="http://schemas.microsoft.com/office/powerpoint/2010/main" val="3311352453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3312" y="76200"/>
            <a:ext cx="11591488" cy="1063625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Determining the Type of Relationship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FFB447-75CA-4991-AC97-A61DA915A46D}"/>
              </a:ext>
            </a:extLst>
          </p:cNvPr>
          <p:cNvSpPr txBox="1"/>
          <p:nvPr/>
        </p:nvSpPr>
        <p:spPr>
          <a:xfrm>
            <a:off x="286073" y="1295400"/>
            <a:ext cx="112994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Scatterplots Can Help</a:t>
            </a:r>
          </a:p>
        </p:txBody>
      </p:sp>
      <p:pic>
        <p:nvPicPr>
          <p:cNvPr id="4" name="Picture 3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97934040-732A-46A0-8688-98F05DCB0F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2203" y="2081564"/>
            <a:ext cx="3584447" cy="3584447"/>
          </a:xfrm>
          <a:prstGeom prst="rect">
            <a:avLst/>
          </a:prstGeom>
        </p:spPr>
      </p:pic>
      <p:sp>
        <p:nvSpPr>
          <p:cNvPr id="5" name="Rectangle 4">
            <a:hlinkClick r:id="rId4"/>
            <a:extLst>
              <a:ext uri="{FF2B5EF4-FFF2-40B4-BE49-F238E27FC236}">
                <a16:creationId xmlns:a16="http://schemas.microsoft.com/office/drawing/2014/main" id="{65C6D92E-AFCD-446D-B3EB-35BD1ADFC4A5}"/>
              </a:ext>
            </a:extLst>
          </p:cNvPr>
          <p:cNvSpPr/>
          <p:nvPr/>
        </p:nvSpPr>
        <p:spPr>
          <a:xfrm>
            <a:off x="457200" y="5867400"/>
            <a:ext cx="70104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hlinkClick r:id="rId4"/>
              </a:rPr>
              <a:t>https://www.statcrunch.com/5.0/viewresult.php?resid=1656215</a:t>
            </a:r>
            <a:endParaRPr lang="en-US" sz="1600" dirty="0"/>
          </a:p>
        </p:txBody>
      </p:sp>
      <p:sp>
        <p:nvSpPr>
          <p:cNvPr id="10" name="Callout: Line 9">
            <a:extLst>
              <a:ext uri="{FF2B5EF4-FFF2-40B4-BE49-F238E27FC236}">
                <a16:creationId xmlns:a16="http://schemas.microsoft.com/office/drawing/2014/main" id="{63BF09BC-B68C-4B45-A9D0-ED96DDD3DA4E}"/>
              </a:ext>
            </a:extLst>
          </p:cNvPr>
          <p:cNvSpPr/>
          <p:nvPr/>
        </p:nvSpPr>
        <p:spPr>
          <a:xfrm>
            <a:off x="7239000" y="3429000"/>
            <a:ext cx="2667000" cy="457200"/>
          </a:xfrm>
          <a:prstGeom prst="borderCallout1">
            <a:avLst>
              <a:gd name="adj1" fmla="val 18750"/>
              <a:gd name="adj2" fmla="val -8333"/>
              <a:gd name="adj3" fmla="val 37500"/>
              <a:gd name="adj4" fmla="val -26904"/>
            </a:avLst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Exponential Relationship </a:t>
            </a:r>
          </a:p>
        </p:txBody>
      </p:sp>
    </p:spTree>
    <p:extLst>
      <p:ext uri="{BB962C8B-B14F-4D97-AF65-F5344CB8AC3E}">
        <p14:creationId xmlns:p14="http://schemas.microsoft.com/office/powerpoint/2010/main" val="3965791582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3312" y="76200"/>
            <a:ext cx="11591488" cy="1063625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Multivariate Correlation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C8098F7-74E9-4F3C-8CAE-B70831B940EA}"/>
              </a:ext>
            </a:extLst>
          </p:cNvPr>
          <p:cNvSpPr txBox="1"/>
          <p:nvPr/>
        </p:nvSpPr>
        <p:spPr bwMode="auto">
          <a:xfrm>
            <a:off x="143312" y="1752600"/>
            <a:ext cx="11771171" cy="22898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eaLnBrk="1" hangingPunct="1">
              <a:spcBef>
                <a:spcPts val="1800"/>
              </a:spcBef>
            </a:pPr>
            <a:r>
              <a:rPr lang="en-US" sz="2800" dirty="0">
                <a:solidFill>
                  <a:schemeClr val="bg1"/>
                </a:solidFill>
              </a:rPr>
              <a:t>Using Multiple Variables Can Improve Correlation Strength</a:t>
            </a:r>
          </a:p>
          <a:p>
            <a:pPr eaLnBrk="1" hangingPunct="1">
              <a:spcBef>
                <a:spcPts val="1800"/>
              </a:spcBef>
            </a:pPr>
            <a:r>
              <a:rPr lang="en-US" sz="2800" dirty="0">
                <a:solidFill>
                  <a:schemeClr val="bg1"/>
                </a:solidFill>
              </a:rPr>
              <a:t>Inclusion of a Variable May Help or Hurt Predictive Effectiveness</a:t>
            </a:r>
          </a:p>
          <a:p>
            <a:pPr eaLnBrk="1" hangingPunct="1">
              <a:spcBef>
                <a:spcPts val="1800"/>
              </a:spcBef>
            </a:pPr>
            <a:r>
              <a:rPr lang="en-US" sz="2800" dirty="0">
                <a:solidFill>
                  <a:schemeClr val="bg1"/>
                </a:solidFill>
              </a:rPr>
              <a:t>Goal is to Find the Best Input Variables to Get Strongest Correlation</a:t>
            </a:r>
          </a:p>
          <a:p>
            <a:pPr marL="457200" indent="-4572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81817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88913"/>
            <a:ext cx="10245725" cy="860425"/>
          </a:xfrm>
        </p:spPr>
        <p:txBody>
          <a:bodyPr/>
          <a:lstStyle/>
          <a:p>
            <a:r>
              <a:rPr lang="en-US" sz="4000" dirty="0"/>
              <a:t>Creating an Azure Data Science VM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297766-C5A1-44F6-B5B6-562C87F7FC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7116" y="1187965"/>
            <a:ext cx="5526899" cy="5360352"/>
          </a:xfrm>
          <a:prstGeom prst="rect">
            <a:avLst/>
          </a:prstGeom>
        </p:spPr>
      </p:pic>
      <p:sp>
        <p:nvSpPr>
          <p:cNvPr id="6" name="Callout: Line 5">
            <a:extLst>
              <a:ext uri="{FF2B5EF4-FFF2-40B4-BE49-F238E27FC236}">
                <a16:creationId xmlns:a16="http://schemas.microsoft.com/office/drawing/2014/main" id="{E8A82E2A-1C70-4776-A893-256C0C4860D4}"/>
              </a:ext>
            </a:extLst>
          </p:cNvPr>
          <p:cNvSpPr/>
          <p:nvPr/>
        </p:nvSpPr>
        <p:spPr>
          <a:xfrm>
            <a:off x="8333691" y="5210355"/>
            <a:ext cx="2449328" cy="771949"/>
          </a:xfrm>
          <a:prstGeom prst="borderCallout1">
            <a:avLst>
              <a:gd name="adj1" fmla="val 18750"/>
              <a:gd name="adj2" fmla="val -8333"/>
              <a:gd name="adj3" fmla="val 148259"/>
              <a:gd name="adj4" fmla="val -107968"/>
            </a:avLst>
          </a:prstGeom>
          <a:solidFill>
            <a:srgbClr val="7030A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Click on Create.</a:t>
            </a:r>
          </a:p>
        </p:txBody>
      </p:sp>
    </p:spTree>
    <p:extLst>
      <p:ext uri="{BB962C8B-B14F-4D97-AF65-F5344CB8AC3E}">
        <p14:creationId xmlns:p14="http://schemas.microsoft.com/office/powerpoint/2010/main" val="3810293093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3312" y="76200"/>
            <a:ext cx="11591488" cy="106362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Review: Determining Correlation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FFB447-75CA-4991-AC97-A61DA915A46D}"/>
              </a:ext>
            </a:extLst>
          </p:cNvPr>
          <p:cNvSpPr txBox="1"/>
          <p:nvPr/>
        </p:nvSpPr>
        <p:spPr>
          <a:xfrm>
            <a:off x="286073" y="1295400"/>
            <a:ext cx="112994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library(psych)</a:t>
            </a:r>
          </a:p>
          <a:p>
            <a:r>
              <a:rPr lang="en-US" sz="1600" b="1" dirty="0">
                <a:solidFill>
                  <a:schemeClr val="bg1"/>
                </a:solidFill>
              </a:rPr>
              <a:t>pairs.panels(mymovies[,c('budget’, 'length’, ‘mpaa’, 'genre’, 'rating_class')])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75F01F7-D006-43C2-B8C9-64E729DCAC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0" y="2209800"/>
            <a:ext cx="6934200" cy="3830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607979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8678" y="102079"/>
            <a:ext cx="11591488" cy="1063625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Correlation Is Not Causation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C8098F7-74E9-4F3C-8CAE-B70831B940EA}"/>
              </a:ext>
            </a:extLst>
          </p:cNvPr>
          <p:cNvSpPr txBox="1"/>
          <p:nvPr/>
        </p:nvSpPr>
        <p:spPr bwMode="auto">
          <a:xfrm>
            <a:off x="143312" y="1676400"/>
            <a:ext cx="9232014" cy="2320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eaLnBrk="1" hangingPunct="1">
              <a:spcBef>
                <a:spcPts val="1200"/>
              </a:spcBef>
            </a:pPr>
            <a:r>
              <a:rPr lang="en-US" sz="3200" dirty="0">
                <a:solidFill>
                  <a:schemeClr val="bg1"/>
                </a:solidFill>
              </a:rPr>
              <a:t>Outcome Variable May Cause Input Variable</a:t>
            </a:r>
          </a:p>
          <a:p>
            <a:pPr eaLnBrk="1" hangingPunct="1">
              <a:spcBef>
                <a:spcPts val="1200"/>
              </a:spcBef>
            </a:pPr>
            <a:r>
              <a:rPr lang="en-US" sz="3200" dirty="0">
                <a:solidFill>
                  <a:schemeClr val="bg1"/>
                </a:solidFill>
              </a:rPr>
              <a:t>Confounders</a:t>
            </a:r>
          </a:p>
          <a:p>
            <a:pPr eaLnBrk="1" hangingPunct="1">
              <a:spcBef>
                <a:spcPts val="1200"/>
              </a:spcBef>
            </a:pPr>
            <a:r>
              <a:rPr lang="en-US" sz="3200" dirty="0">
                <a:solidFill>
                  <a:schemeClr val="bg1"/>
                </a:solidFill>
              </a:rPr>
              <a:t>Coincidence</a:t>
            </a:r>
          </a:p>
          <a:p>
            <a:pPr eaLnBrk="1" hangingPunct="1">
              <a:spcBef>
                <a:spcPct val="20000"/>
              </a:spcBef>
            </a:pP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4531477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3312" y="76200"/>
            <a:ext cx="11591488" cy="1063625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Review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513EB7E-BD21-4F55-9F65-CC3BF9DAD329}"/>
              </a:ext>
            </a:extLst>
          </p:cNvPr>
          <p:cNvSpPr/>
          <p:nvPr/>
        </p:nvSpPr>
        <p:spPr>
          <a:xfrm>
            <a:off x="143312" y="1447800"/>
            <a:ext cx="8010088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sz="3200" dirty="0">
                <a:solidFill>
                  <a:schemeClr val="bg1"/>
                </a:solidFill>
              </a:rPr>
              <a:t>Relationships Among Variables</a:t>
            </a:r>
          </a:p>
          <a:p>
            <a:pPr>
              <a:spcAft>
                <a:spcPts val="1200"/>
              </a:spcAft>
            </a:pPr>
            <a:r>
              <a:rPr lang="en-US" sz="3200" dirty="0">
                <a:solidFill>
                  <a:schemeClr val="bg1"/>
                </a:solidFill>
              </a:rPr>
              <a:t>Linear and Nonlinear Relationships</a:t>
            </a:r>
          </a:p>
          <a:p>
            <a:pPr>
              <a:spcAft>
                <a:spcPts val="1200"/>
              </a:spcAft>
            </a:pPr>
            <a:r>
              <a:rPr lang="en-US" sz="3200" dirty="0">
                <a:solidFill>
                  <a:schemeClr val="bg1"/>
                </a:solidFill>
              </a:rPr>
              <a:t>Calculating Correlation</a:t>
            </a:r>
          </a:p>
          <a:p>
            <a:pPr>
              <a:spcAft>
                <a:spcPts val="1200"/>
              </a:spcAft>
            </a:pPr>
            <a:r>
              <a:rPr lang="en-US" sz="3200" dirty="0">
                <a:solidFill>
                  <a:schemeClr val="bg1"/>
                </a:solidFill>
              </a:rPr>
              <a:t>Correlation vs. Causality</a:t>
            </a:r>
          </a:p>
          <a:p>
            <a:pPr>
              <a:spcAft>
                <a:spcPts val="1200"/>
              </a:spcAft>
            </a:pPr>
            <a:r>
              <a:rPr lang="en-US" sz="3200" dirty="0">
                <a:solidFill>
                  <a:schemeClr val="bg1"/>
                </a:solidFill>
              </a:rPr>
              <a:t>Multivariate Correlation</a:t>
            </a:r>
          </a:p>
        </p:txBody>
      </p:sp>
    </p:spTree>
    <p:extLst>
      <p:ext uri="{BB962C8B-B14F-4D97-AF65-F5344CB8AC3E}">
        <p14:creationId xmlns:p14="http://schemas.microsoft.com/office/powerpoint/2010/main" val="2123914003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3312" y="76200"/>
            <a:ext cx="11591488" cy="1063625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Data Science and Machine Learning</a:t>
            </a:r>
          </a:p>
        </p:txBody>
      </p:sp>
      <p:pic>
        <p:nvPicPr>
          <p:cNvPr id="9" name="Picture 8" descr="A picture containing newspaper, text&#10;&#10;Description generated with high confidence">
            <a:extLst>
              <a:ext uri="{FF2B5EF4-FFF2-40B4-BE49-F238E27FC236}">
                <a16:creationId xmlns:a16="http://schemas.microsoft.com/office/drawing/2014/main" id="{54E46ADD-607D-4C79-B9DD-A34B2A5D88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8556" y="1295400"/>
            <a:ext cx="8001000" cy="468143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31C0C7A-835D-41FB-884D-6F3AE807E903}"/>
              </a:ext>
            </a:extLst>
          </p:cNvPr>
          <p:cNvSpPr/>
          <p:nvPr/>
        </p:nvSpPr>
        <p:spPr>
          <a:xfrm rot="19808897">
            <a:off x="3382760" y="3013501"/>
            <a:ext cx="5426486" cy="830997"/>
          </a:xfrm>
          <a:prstGeom prst="rect">
            <a:avLst/>
          </a:prstGeom>
          <a:solidFill>
            <a:srgbClr val="002060"/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8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812426481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4294967295"/>
          </p:nvPr>
        </p:nvSpPr>
        <p:spPr>
          <a:xfrm>
            <a:off x="86264" y="0"/>
            <a:ext cx="10744200" cy="939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8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Data Science</a:t>
            </a:r>
          </a:p>
        </p:txBody>
      </p:sp>
      <p:pic>
        <p:nvPicPr>
          <p:cNvPr id="5" name="Picture 4" descr="A close up of a toy&#10;&#10;Description generated with high confidence">
            <a:extLst>
              <a:ext uri="{FF2B5EF4-FFF2-40B4-BE49-F238E27FC236}">
                <a16:creationId xmlns:a16="http://schemas.microsoft.com/office/drawing/2014/main" id="{7DC01FD8-79F7-4E05-AC31-3B950D90A1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3297" y="5262113"/>
            <a:ext cx="2354334" cy="1325592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3747359-91E0-4B61-A0A3-F012B14188DE}"/>
              </a:ext>
            </a:extLst>
          </p:cNvPr>
          <p:cNvSpPr txBox="1">
            <a:spLocks/>
          </p:cNvSpPr>
          <p:nvPr/>
        </p:nvSpPr>
        <p:spPr>
          <a:xfrm>
            <a:off x="284671" y="1457384"/>
            <a:ext cx="9368625" cy="31146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spcBef>
                <a:spcPts val="600"/>
              </a:spcBef>
              <a:spcAft>
                <a:spcPts val="600"/>
              </a:spcAft>
              <a:buFont typeface="Wingdings 3" charset="2"/>
              <a:buNone/>
            </a:pPr>
            <a:r>
              <a:rPr lang="en-US" sz="2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is Data Science?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Font typeface="Wingdings 3" charset="2"/>
              <a:buNone/>
            </a:pPr>
            <a:r>
              <a:rPr lang="en-US" sz="2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 - Supervised and Unsupervised Learning</a:t>
            </a:r>
          </a:p>
          <a:p>
            <a:pPr marL="0" indent="0">
              <a:buFont typeface="Wingdings 3" charset="2"/>
              <a:buNone/>
            </a:pPr>
            <a:r>
              <a:rPr lang="en-US" sz="2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Predictive Modeling</a:t>
            </a:r>
          </a:p>
          <a:p>
            <a:pPr marL="0" indent="0">
              <a:buFont typeface="Wingdings 3" charset="2"/>
              <a:buNone/>
            </a:pPr>
            <a:r>
              <a:rPr lang="en-US" sz="2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Mining</a:t>
            </a:r>
          </a:p>
          <a:p>
            <a:pPr marL="0" indent="0">
              <a:buFont typeface="Wingdings 3" charset="2"/>
              <a:buNone/>
            </a:pPr>
            <a:r>
              <a:rPr lang="en-US" sz="2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Research</a:t>
            </a:r>
            <a:endParaRPr lang="en-US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8950977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3312" y="76200"/>
            <a:ext cx="11591488" cy="1063625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What is Data Science?</a:t>
            </a:r>
          </a:p>
        </p:txBody>
      </p:sp>
      <p:sp>
        <p:nvSpPr>
          <p:cNvPr id="12" name="TextBox 11"/>
          <p:cNvSpPr txBox="1"/>
          <p:nvPr/>
        </p:nvSpPr>
        <p:spPr bwMode="auto">
          <a:xfrm>
            <a:off x="1143000" y="1752600"/>
            <a:ext cx="10074479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>
              <a:spcAft>
                <a:spcPts val="1800"/>
              </a:spcAft>
            </a:pPr>
            <a:r>
              <a:rPr lang="en-US" sz="2400" b="1" dirty="0">
                <a:solidFill>
                  <a:schemeClr val="bg1"/>
                </a:solidFill>
              </a:rPr>
              <a:t>Data science</a:t>
            </a:r>
            <a:r>
              <a:rPr lang="en-US" sz="2400" dirty="0">
                <a:solidFill>
                  <a:schemeClr val="bg1"/>
                </a:solidFill>
              </a:rPr>
              <a:t>, also known as </a:t>
            </a:r>
            <a:r>
              <a:rPr lang="en-US" sz="2400" b="1" dirty="0">
                <a:solidFill>
                  <a:schemeClr val="bg1"/>
                </a:solidFill>
              </a:rPr>
              <a:t>data-driven science</a:t>
            </a:r>
            <a:r>
              <a:rPr lang="en-US" sz="2400" dirty="0">
                <a:solidFill>
                  <a:schemeClr val="bg1"/>
                </a:solidFill>
              </a:rPr>
              <a:t>, is an interdisciplinary field about scientific methods, processes, and systems to extract </a:t>
            </a:r>
            <a:r>
              <a:rPr lang="en-US" sz="2400" dirty="0">
                <a:solidFill>
                  <a:schemeClr val="bg1"/>
                </a:solidFill>
                <a:hlinkClick r:id="rId3" tooltip="Knowledge"/>
              </a:rPr>
              <a:t>knowledge</a:t>
            </a:r>
            <a:r>
              <a:rPr lang="en-US" sz="2400" dirty="0">
                <a:solidFill>
                  <a:schemeClr val="bg1"/>
                </a:solidFill>
              </a:rPr>
              <a:t> or insights from </a:t>
            </a:r>
            <a:r>
              <a:rPr lang="en-US" sz="2400" dirty="0">
                <a:solidFill>
                  <a:schemeClr val="bg1"/>
                </a:solidFill>
                <a:hlinkClick r:id="rId4" tooltip="Data"/>
              </a:rPr>
              <a:t>data</a:t>
            </a:r>
            <a:r>
              <a:rPr lang="en-US" sz="2400" dirty="0">
                <a:solidFill>
                  <a:schemeClr val="bg1"/>
                </a:solidFill>
              </a:rPr>
              <a:t> in various forms, either structured or unstructured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96527E-DB0F-42F0-81CD-4F740D4300A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600" y="4648200"/>
            <a:ext cx="2895600" cy="131074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99886F8-76CD-4585-96EA-D2397A61BF33}"/>
              </a:ext>
            </a:extLst>
          </p:cNvPr>
          <p:cNvSpPr/>
          <p:nvPr/>
        </p:nvSpPr>
        <p:spPr>
          <a:xfrm>
            <a:off x="1143000" y="5867400"/>
            <a:ext cx="340830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https://en.wikipedia.org/wiki/Data_science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11373B-56D2-418D-AC21-1E6DF94D0AB9}"/>
              </a:ext>
            </a:extLst>
          </p:cNvPr>
          <p:cNvSpPr txBox="1"/>
          <p:nvPr/>
        </p:nvSpPr>
        <p:spPr bwMode="auto">
          <a:xfrm>
            <a:off x="1143000" y="3581400"/>
            <a:ext cx="938109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How Can We Use the Inundation of Data to Learn New things.</a:t>
            </a:r>
          </a:p>
        </p:txBody>
      </p:sp>
    </p:spTree>
    <p:extLst>
      <p:ext uri="{BB962C8B-B14F-4D97-AF65-F5344CB8AC3E}">
        <p14:creationId xmlns:p14="http://schemas.microsoft.com/office/powerpoint/2010/main" val="1436836377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3312" y="76200"/>
            <a:ext cx="11591488" cy="1063625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What is Machine Learning?</a:t>
            </a:r>
          </a:p>
        </p:txBody>
      </p:sp>
      <p:sp>
        <p:nvSpPr>
          <p:cNvPr id="12" name="TextBox 11"/>
          <p:cNvSpPr txBox="1"/>
          <p:nvPr/>
        </p:nvSpPr>
        <p:spPr bwMode="auto">
          <a:xfrm>
            <a:off x="33556" y="1251818"/>
            <a:ext cx="11811000" cy="26314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>
              <a:spcAft>
                <a:spcPts val="1800"/>
              </a:spcAft>
            </a:pPr>
            <a:r>
              <a:rPr lang="en-US" sz="2400" dirty="0">
                <a:solidFill>
                  <a:schemeClr val="bg1"/>
                </a:solidFill>
              </a:rPr>
              <a:t>Branch of Artificial Intelligence that Allows Programs to Learn without Being Explicitly Programmed by Using Algorithms and Statistical Models.</a:t>
            </a:r>
          </a:p>
          <a:p>
            <a:pPr>
              <a:spcAft>
                <a:spcPts val="1800"/>
              </a:spcAft>
            </a:pPr>
            <a:r>
              <a:rPr lang="en-US" sz="2400" dirty="0">
                <a:solidFill>
                  <a:schemeClr val="bg1"/>
                </a:solidFill>
              </a:rPr>
              <a:t>Make Sense of the Many Various Forms and Volumes of Data.</a:t>
            </a:r>
          </a:p>
          <a:p>
            <a:pPr>
              <a:spcAft>
                <a:spcPts val="1800"/>
              </a:spcAft>
            </a:pPr>
            <a:r>
              <a:rPr lang="en-US" sz="2400" dirty="0">
                <a:solidFill>
                  <a:schemeClr val="bg1"/>
                </a:solidFill>
              </a:rPr>
              <a:t>Turn Data into Actionable Insights.</a:t>
            </a:r>
          </a:p>
          <a:p>
            <a:pPr>
              <a:spcAft>
                <a:spcPts val="1800"/>
              </a:spcAft>
            </a:pP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5" name="Picture 4" descr="A picture containing thing&#10;&#10;Description generated with high confidence">
            <a:extLst>
              <a:ext uri="{FF2B5EF4-FFF2-40B4-BE49-F238E27FC236}">
                <a16:creationId xmlns:a16="http://schemas.microsoft.com/office/drawing/2014/main" id="{B21BFEB5-7718-462B-824B-59861F28207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9800" y="3493531"/>
            <a:ext cx="1687618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224241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3312" y="76200"/>
            <a:ext cx="11591488" cy="1063625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Unsupervised Learning</a:t>
            </a:r>
          </a:p>
        </p:txBody>
      </p:sp>
      <p:sp>
        <p:nvSpPr>
          <p:cNvPr id="12" name="TextBox 11"/>
          <p:cNvSpPr txBox="1"/>
          <p:nvPr/>
        </p:nvSpPr>
        <p:spPr bwMode="auto">
          <a:xfrm>
            <a:off x="136321" y="1648633"/>
            <a:ext cx="11811000" cy="22621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>
              <a:spcAft>
                <a:spcPts val="1800"/>
              </a:spcAft>
            </a:pPr>
            <a:r>
              <a:rPr lang="en-US" sz="2400" dirty="0">
                <a:solidFill>
                  <a:schemeClr val="bg1"/>
                </a:solidFill>
              </a:rPr>
              <a:t>The Input Data is not Labeled, i.e. we don’t know what the data is.</a:t>
            </a:r>
          </a:p>
          <a:p>
            <a:pPr>
              <a:spcAft>
                <a:spcPts val="1800"/>
              </a:spcAft>
            </a:pPr>
            <a:r>
              <a:rPr lang="en-US" sz="2400" dirty="0">
                <a:solidFill>
                  <a:schemeClr val="bg1"/>
                </a:solidFill>
              </a:rPr>
              <a:t>The Goal is to Look for Patterns in the Data Such as Grouping, aka Clustering.</a:t>
            </a:r>
          </a:p>
          <a:p>
            <a:pPr>
              <a:spcAft>
                <a:spcPts val="1800"/>
              </a:spcAft>
            </a:pPr>
            <a:r>
              <a:rPr lang="en-US" sz="2400" dirty="0">
                <a:solidFill>
                  <a:schemeClr val="bg1"/>
                </a:solidFill>
              </a:rPr>
              <a:t>Example: Fraud Detection.</a:t>
            </a:r>
          </a:p>
          <a:p>
            <a:pPr>
              <a:spcAft>
                <a:spcPts val="1800"/>
              </a:spcAft>
            </a:pP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2F806B5-55FE-48B9-BCD0-2C9EFC8E06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3600" y="4411909"/>
            <a:ext cx="1778847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639045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3312" y="76200"/>
            <a:ext cx="11591488" cy="1063625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Predictive Modeling, Supervised </a:t>
            </a:r>
            <a:r>
              <a:rPr lang="en-US" sz="4000" dirty="0"/>
              <a:t>Learning</a:t>
            </a:r>
          </a:p>
        </p:txBody>
      </p:sp>
      <p:sp>
        <p:nvSpPr>
          <p:cNvPr id="12" name="TextBox 11"/>
          <p:cNvSpPr txBox="1"/>
          <p:nvPr/>
        </p:nvSpPr>
        <p:spPr bwMode="auto">
          <a:xfrm>
            <a:off x="136321" y="1648633"/>
            <a:ext cx="11811000" cy="24006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>
              <a:spcAft>
                <a:spcPts val="1800"/>
              </a:spcAft>
            </a:pPr>
            <a:r>
              <a:rPr lang="en-US" sz="2400" dirty="0">
                <a:solidFill>
                  <a:schemeClr val="bg1"/>
                </a:solidFill>
              </a:rPr>
              <a:t>Input Data is Fed into the Program</a:t>
            </a:r>
          </a:p>
          <a:p>
            <a:pPr>
              <a:spcAft>
                <a:spcPts val="1800"/>
              </a:spcAft>
            </a:pPr>
            <a:r>
              <a:rPr lang="en-US" sz="2400" dirty="0">
                <a:solidFill>
                  <a:schemeClr val="bg1"/>
                </a:solidFill>
              </a:rPr>
              <a:t>The Program is to Determine the Relationship Between the Input Columns and a Result Output Column</a:t>
            </a:r>
          </a:p>
          <a:p>
            <a:pPr>
              <a:spcAft>
                <a:spcPts val="1800"/>
              </a:spcAft>
            </a:pPr>
            <a:r>
              <a:rPr lang="en-US" sz="2400" dirty="0">
                <a:solidFill>
                  <a:schemeClr val="bg1"/>
                </a:solidFill>
              </a:rPr>
              <a:t>Based on Analysis of Inputs to Result, a Model is Created to Predict the Result Based on a Given Set of Inputs</a:t>
            </a:r>
          </a:p>
        </p:txBody>
      </p:sp>
      <p:pic>
        <p:nvPicPr>
          <p:cNvPr id="5" name="Picture 4" descr="A picture containing object, thing&#10;&#10;Description generated with high confidence">
            <a:extLst>
              <a:ext uri="{FF2B5EF4-FFF2-40B4-BE49-F238E27FC236}">
                <a16:creationId xmlns:a16="http://schemas.microsoft.com/office/drawing/2014/main" id="{9805DC9D-3B21-4CE8-922A-4187F0C8EF1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7400" y="4267200"/>
            <a:ext cx="1958626" cy="1958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917487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3312" y="76200"/>
            <a:ext cx="11591488" cy="1063625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Data Mining</a:t>
            </a:r>
          </a:p>
        </p:txBody>
      </p:sp>
      <p:sp>
        <p:nvSpPr>
          <p:cNvPr id="12" name="TextBox 11"/>
          <p:cNvSpPr txBox="1"/>
          <p:nvPr/>
        </p:nvSpPr>
        <p:spPr bwMode="auto">
          <a:xfrm>
            <a:off x="136321" y="1648633"/>
            <a:ext cx="11811000" cy="22621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>
              <a:spcAft>
                <a:spcPts val="1800"/>
              </a:spcAft>
            </a:pPr>
            <a:r>
              <a:rPr lang="en-US" sz="2400" dirty="0">
                <a:solidFill>
                  <a:schemeClr val="bg1"/>
                </a:solidFill>
              </a:rPr>
              <a:t>Goal is to Find Patterns in the Data.</a:t>
            </a:r>
          </a:p>
          <a:p>
            <a:pPr>
              <a:spcAft>
                <a:spcPts val="1800"/>
              </a:spcAft>
            </a:pPr>
            <a:r>
              <a:rPr lang="en-US" sz="2400" dirty="0">
                <a:solidFill>
                  <a:schemeClr val="bg1"/>
                </a:solidFill>
              </a:rPr>
              <a:t>Can be Supervised or Unsupervised.</a:t>
            </a:r>
          </a:p>
          <a:p>
            <a:pPr>
              <a:spcAft>
                <a:spcPts val="1800"/>
              </a:spcAft>
            </a:pPr>
            <a:r>
              <a:rPr lang="en-US" sz="2400" dirty="0">
                <a:solidFill>
                  <a:schemeClr val="bg1"/>
                </a:solidFill>
              </a:rPr>
              <a:t>Result May Be Used to Create a Predictive Model.</a:t>
            </a:r>
          </a:p>
          <a:p>
            <a:pPr>
              <a:spcAft>
                <a:spcPts val="1800"/>
              </a:spcAft>
            </a:pPr>
            <a:r>
              <a:rPr lang="en-US" sz="2400" dirty="0">
                <a:solidFill>
                  <a:schemeClr val="bg1"/>
                </a:solidFill>
              </a:rPr>
              <a:t>Example: Market Basket Analysis.</a:t>
            </a:r>
          </a:p>
        </p:txBody>
      </p:sp>
      <p:pic>
        <p:nvPicPr>
          <p:cNvPr id="5" name="Picture 4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E09F7F8C-DCCA-4A21-B645-F57516C23BC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5096" y="4294449"/>
            <a:ext cx="1242225" cy="2412088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1198758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88913"/>
            <a:ext cx="10245725" cy="860425"/>
          </a:xfrm>
        </p:spPr>
        <p:txBody>
          <a:bodyPr/>
          <a:lstStyle/>
          <a:p>
            <a:r>
              <a:rPr lang="en-US" sz="4000" dirty="0"/>
              <a:t>Creating an Azure Data Science VM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6B354B-5734-4993-A1F5-D5413BFE18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3515" y="1280200"/>
            <a:ext cx="8330565" cy="5388887"/>
          </a:xfrm>
          <a:prstGeom prst="rect">
            <a:avLst/>
          </a:prstGeom>
        </p:spPr>
      </p:pic>
      <p:sp>
        <p:nvSpPr>
          <p:cNvPr id="5" name="Callout: Line 4">
            <a:extLst>
              <a:ext uri="{FF2B5EF4-FFF2-40B4-BE49-F238E27FC236}">
                <a16:creationId xmlns:a16="http://schemas.microsoft.com/office/drawing/2014/main" id="{0911360D-632D-4416-B4D9-0BF50A3E1427}"/>
              </a:ext>
            </a:extLst>
          </p:cNvPr>
          <p:cNvSpPr/>
          <p:nvPr/>
        </p:nvSpPr>
        <p:spPr>
          <a:xfrm>
            <a:off x="8704627" y="1984076"/>
            <a:ext cx="2449328" cy="771949"/>
          </a:xfrm>
          <a:prstGeom prst="borderCallout1">
            <a:avLst>
              <a:gd name="adj1" fmla="val 18750"/>
              <a:gd name="adj2" fmla="val -8333"/>
              <a:gd name="adj3" fmla="val 91268"/>
              <a:gd name="adj4" fmla="val -44221"/>
            </a:avLst>
          </a:prstGeom>
          <a:solidFill>
            <a:srgbClr val="7030A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Resource is being created.</a:t>
            </a:r>
          </a:p>
        </p:txBody>
      </p:sp>
    </p:spTree>
    <p:extLst>
      <p:ext uri="{BB962C8B-B14F-4D97-AF65-F5344CB8AC3E}">
        <p14:creationId xmlns:p14="http://schemas.microsoft.com/office/powerpoint/2010/main" val="1563613173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3312" y="76200"/>
            <a:ext cx="11591488" cy="1063625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Research/Population Comparison</a:t>
            </a:r>
          </a:p>
        </p:txBody>
      </p:sp>
      <p:sp>
        <p:nvSpPr>
          <p:cNvPr id="12" name="TextBox 11"/>
          <p:cNvSpPr txBox="1"/>
          <p:nvPr/>
        </p:nvSpPr>
        <p:spPr bwMode="auto">
          <a:xfrm>
            <a:off x="136321" y="1648633"/>
            <a:ext cx="11811000" cy="28623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>
              <a:spcAft>
                <a:spcPts val="1800"/>
              </a:spcAft>
            </a:pPr>
            <a:r>
              <a:rPr lang="en-US" sz="2400" dirty="0">
                <a:solidFill>
                  <a:schemeClr val="bg1"/>
                </a:solidFill>
              </a:rPr>
              <a:t>Is a Pharmaceutical Effective?</a:t>
            </a:r>
          </a:p>
          <a:p>
            <a:pPr>
              <a:spcAft>
                <a:spcPts val="1800"/>
              </a:spcAft>
            </a:pPr>
            <a:r>
              <a:rPr lang="en-US" sz="2400" dirty="0">
                <a:solidFill>
                  <a:schemeClr val="bg1"/>
                </a:solidFill>
              </a:rPr>
              <a:t>Is the Lifestyle in Once Population Leading to Better Health?</a:t>
            </a:r>
          </a:p>
          <a:p>
            <a:pPr>
              <a:spcAft>
                <a:spcPts val="1800"/>
              </a:spcAft>
            </a:pPr>
            <a:r>
              <a:rPr lang="en-US" sz="2400" dirty="0">
                <a:solidFill>
                  <a:schemeClr val="bg1"/>
                </a:solidFill>
              </a:rPr>
              <a:t>Are Environmental Factors Affecting the Survival Rate of Possum?</a:t>
            </a:r>
          </a:p>
          <a:p>
            <a:pPr>
              <a:spcAft>
                <a:spcPts val="1800"/>
              </a:spcAft>
            </a:pPr>
            <a:r>
              <a:rPr lang="en-US" sz="2400" dirty="0">
                <a:solidFill>
                  <a:schemeClr val="bg1"/>
                </a:solidFill>
              </a:rPr>
              <a:t>Are Pesticides Negatively Impacting Consumers?</a:t>
            </a:r>
          </a:p>
          <a:p>
            <a:pPr>
              <a:spcAft>
                <a:spcPts val="1800"/>
              </a:spcAft>
            </a:pPr>
            <a:r>
              <a:rPr lang="en-US" sz="2400" dirty="0">
                <a:solidFill>
                  <a:schemeClr val="bg1"/>
                </a:solidFill>
              </a:rPr>
              <a:t>Goal:  Prove a Hypothesis.</a:t>
            </a:r>
          </a:p>
        </p:txBody>
      </p:sp>
    </p:spTree>
    <p:extLst>
      <p:ext uri="{BB962C8B-B14F-4D97-AF65-F5344CB8AC3E}">
        <p14:creationId xmlns:p14="http://schemas.microsoft.com/office/powerpoint/2010/main" val="869350266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3312" y="76200"/>
            <a:ext cx="11591488" cy="1063625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Review</a:t>
            </a:r>
          </a:p>
        </p:txBody>
      </p:sp>
      <p:pic>
        <p:nvPicPr>
          <p:cNvPr id="5" name="Picture 4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E09F7F8C-DCCA-4A21-B645-F57516C23BC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5601" y="4261519"/>
            <a:ext cx="1219200" cy="2367379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0006819-F194-49CA-8E6B-21E1DBEA2E66}"/>
              </a:ext>
            </a:extLst>
          </p:cNvPr>
          <p:cNvSpPr txBox="1">
            <a:spLocks/>
          </p:cNvSpPr>
          <p:nvPr/>
        </p:nvSpPr>
        <p:spPr>
          <a:xfrm>
            <a:off x="228600" y="1676400"/>
            <a:ext cx="7994708" cy="2413689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algn="l">
              <a:spcBef>
                <a:spcPts val="0"/>
              </a:spcBef>
              <a:spcAft>
                <a:spcPts val="1800"/>
              </a:spcAft>
            </a:pPr>
            <a:r>
              <a:rPr lang="en-US" sz="2400" dirty="0">
                <a:solidFill>
                  <a:schemeClr val="bg1"/>
                </a:solidFill>
              </a:rPr>
              <a:t>What is Data Science?</a:t>
            </a:r>
          </a:p>
          <a:p>
            <a:pPr algn="l">
              <a:spcBef>
                <a:spcPts val="0"/>
              </a:spcBef>
              <a:spcAft>
                <a:spcPts val="1800"/>
              </a:spcAft>
            </a:pPr>
            <a:r>
              <a:rPr lang="en-US" sz="2400" dirty="0">
                <a:solidFill>
                  <a:schemeClr val="bg1"/>
                </a:solidFill>
              </a:rPr>
              <a:t>Machine Learning - Supervised and Unsupervised Learning</a:t>
            </a:r>
          </a:p>
          <a:p>
            <a:pPr algn="l">
              <a:spcBef>
                <a:spcPts val="0"/>
              </a:spcBef>
              <a:spcAft>
                <a:spcPts val="1800"/>
              </a:spcAft>
            </a:pPr>
            <a:r>
              <a:rPr lang="en-US" sz="2400" dirty="0">
                <a:solidFill>
                  <a:schemeClr val="bg1"/>
                </a:solidFill>
              </a:rPr>
              <a:t>Predictive Modeling</a:t>
            </a:r>
          </a:p>
          <a:p>
            <a:pPr algn="l">
              <a:spcBef>
                <a:spcPts val="0"/>
              </a:spcBef>
              <a:spcAft>
                <a:spcPts val="1800"/>
              </a:spcAft>
            </a:pPr>
            <a:r>
              <a:rPr lang="en-US" sz="2400" dirty="0">
                <a:solidFill>
                  <a:schemeClr val="bg1"/>
                </a:solidFill>
              </a:rPr>
              <a:t>Data Mining</a:t>
            </a:r>
          </a:p>
          <a:p>
            <a:pPr algn="l">
              <a:spcBef>
                <a:spcPts val="0"/>
              </a:spcBef>
              <a:spcAft>
                <a:spcPts val="1800"/>
              </a:spcAft>
            </a:pPr>
            <a:r>
              <a:rPr lang="en-US" sz="2400" dirty="0">
                <a:solidFill>
                  <a:schemeClr val="bg1"/>
                </a:solidFill>
              </a:rPr>
              <a:t>Research/Population Comparison</a:t>
            </a:r>
          </a:p>
        </p:txBody>
      </p:sp>
    </p:spTree>
    <p:extLst>
      <p:ext uri="{BB962C8B-B14F-4D97-AF65-F5344CB8AC3E}">
        <p14:creationId xmlns:p14="http://schemas.microsoft.com/office/powerpoint/2010/main" val="534886864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generated with high confidence">
            <a:extLst>
              <a:ext uri="{FF2B5EF4-FFF2-40B4-BE49-F238E27FC236}">
                <a16:creationId xmlns:a16="http://schemas.microsoft.com/office/drawing/2014/main" id="{9D26E6B7-5282-4695-BC9B-80CD7504CE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3690" y="836762"/>
            <a:ext cx="7695721" cy="532780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35BBB0B-33D8-430D-A836-A6AA65E4D530}"/>
              </a:ext>
            </a:extLst>
          </p:cNvPr>
          <p:cNvSpPr/>
          <p:nvPr/>
        </p:nvSpPr>
        <p:spPr>
          <a:xfrm>
            <a:off x="0" y="0"/>
            <a:ext cx="12192000" cy="836762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4630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4294967295"/>
          </p:nvPr>
        </p:nvSpPr>
        <p:spPr>
          <a:xfrm>
            <a:off x="97366" y="103517"/>
            <a:ext cx="10744200" cy="58659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40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Creating a Predictive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267418" y="1549880"/>
            <a:ext cx="7994650" cy="2286000"/>
          </a:xfrm>
        </p:spPr>
        <p:txBody>
          <a:bodyPr>
            <a:normAutofit/>
          </a:bodyPr>
          <a:lstStyle/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400" dirty="0">
                <a:solidFill>
                  <a:schemeClr val="bg1"/>
                </a:solidFill>
              </a:rPr>
              <a:t>What is a Predictive Model?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400" dirty="0">
                <a:solidFill>
                  <a:schemeClr val="bg1"/>
                </a:solidFill>
              </a:rPr>
              <a:t>Identifying the Input Variables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400" dirty="0">
                <a:solidFill>
                  <a:schemeClr val="bg1"/>
                </a:solidFill>
              </a:rPr>
              <a:t>Steps to Creating a Predictive Model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400" dirty="0">
                <a:solidFill>
                  <a:schemeClr val="bg1"/>
                </a:solidFill>
              </a:rPr>
              <a:t>Evaluating the Model</a:t>
            </a:r>
            <a:endParaRPr lang="en-US" sz="28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5" name="Picture 4" descr="A close up of a logo&#10;&#10;Description generated with high confidence">
            <a:extLst>
              <a:ext uri="{FF2B5EF4-FFF2-40B4-BE49-F238E27FC236}">
                <a16:creationId xmlns:a16="http://schemas.microsoft.com/office/drawing/2014/main" id="{9228D67A-12DE-48D7-8FF3-117B5F4025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1524" y="4208698"/>
            <a:ext cx="3328997" cy="2304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731433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3312" y="76200"/>
            <a:ext cx="11591488" cy="1063625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What is Predictive Modeling</a:t>
            </a:r>
            <a:r>
              <a:rPr lang="en-US" sz="4000" dirty="0"/>
              <a:t>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8E3ECB4-8C41-49AB-9654-5193F628CBEC}"/>
              </a:ext>
            </a:extLst>
          </p:cNvPr>
          <p:cNvSpPr/>
          <p:nvPr/>
        </p:nvSpPr>
        <p:spPr>
          <a:xfrm>
            <a:off x="425186" y="1600200"/>
            <a:ext cx="11032078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Predictive Modeling</a:t>
            </a:r>
            <a:r>
              <a:rPr lang="en-US" sz="2800" dirty="0">
                <a:solidFill>
                  <a:schemeClr val="bg1"/>
                </a:solidFill>
              </a:rPr>
              <a:t> attempts to determine an unknown variable based on known variables using probabilities.</a:t>
            </a:r>
          </a:p>
          <a:p>
            <a:endParaRPr lang="en-US" sz="2800" dirty="0">
              <a:solidFill>
                <a:schemeClr val="bg1"/>
              </a:solidFill>
            </a:endParaRPr>
          </a:p>
          <a:p>
            <a:r>
              <a:rPr lang="en-US" sz="2800" dirty="0">
                <a:solidFill>
                  <a:schemeClr val="bg1"/>
                </a:solidFill>
              </a:rPr>
              <a:t>Use the past to predict the future (Historical Data). </a:t>
            </a:r>
          </a:p>
          <a:p>
            <a:endParaRPr lang="en-US" sz="2800" dirty="0">
              <a:solidFill>
                <a:schemeClr val="bg1"/>
              </a:solidFill>
            </a:endParaRPr>
          </a:p>
          <a:p>
            <a:r>
              <a:rPr lang="en-US" sz="2800" dirty="0">
                <a:solidFill>
                  <a:schemeClr val="bg1"/>
                </a:solidFill>
              </a:rPr>
              <a:t>Use the Correlation between the Input Variables and the Variable to be predicted.</a:t>
            </a:r>
          </a:p>
        </p:txBody>
      </p:sp>
    </p:spTree>
    <p:extLst>
      <p:ext uri="{BB962C8B-B14F-4D97-AF65-F5344CB8AC3E}">
        <p14:creationId xmlns:p14="http://schemas.microsoft.com/office/powerpoint/2010/main" val="268941543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3312" y="76200"/>
            <a:ext cx="11591488" cy="1063625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Applications of Predictive Modeling </a:t>
            </a:r>
            <a:r>
              <a:rPr lang="en-US" sz="4000" dirty="0"/>
              <a:t>Modeling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ED462BB-103B-4295-8FE4-D9637A132BF8}"/>
              </a:ext>
            </a:extLst>
          </p:cNvPr>
          <p:cNvSpPr txBox="1"/>
          <p:nvPr/>
        </p:nvSpPr>
        <p:spPr>
          <a:xfrm>
            <a:off x="397262" y="1792267"/>
            <a:ext cx="10915168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Classify something such as is an is an email spam or ham?</a:t>
            </a:r>
          </a:p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What group does something belong to such as what species of plant?</a:t>
            </a:r>
          </a:p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Will a person contract a certain illness?</a:t>
            </a:r>
          </a:p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Will the patient be readmitted?</a:t>
            </a:r>
          </a:p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Is the person a high health risk?</a:t>
            </a:r>
          </a:p>
        </p:txBody>
      </p:sp>
    </p:spTree>
    <p:extLst>
      <p:ext uri="{BB962C8B-B14F-4D97-AF65-F5344CB8AC3E}">
        <p14:creationId xmlns:p14="http://schemas.microsoft.com/office/powerpoint/2010/main" val="338990810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3312" y="76200"/>
            <a:ext cx="11591488" cy="1063625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Steps to Creating a Predictive Model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04D45A6-D227-4BB9-989A-848310D62293}"/>
              </a:ext>
            </a:extLst>
          </p:cNvPr>
          <p:cNvSpPr/>
          <p:nvPr/>
        </p:nvSpPr>
        <p:spPr>
          <a:xfrm>
            <a:off x="457200" y="1752600"/>
            <a:ext cx="7696200" cy="34624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Analyze/Clean the Data</a:t>
            </a:r>
          </a:p>
          <a:p>
            <a:pPr marL="285750" indent="-285750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Determine the Columns that Predict the Answer</a:t>
            </a:r>
          </a:p>
          <a:p>
            <a:pPr marL="285750" indent="-285750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Select a Model to Use</a:t>
            </a:r>
          </a:p>
          <a:p>
            <a:pPr marL="285750" indent="-285750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Train the Model</a:t>
            </a:r>
          </a:p>
          <a:p>
            <a:pPr marL="285750" indent="-285750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Evaluate the Model’s Effectiveness</a:t>
            </a:r>
          </a:p>
          <a:p>
            <a:pPr marL="285750" indent="-285750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Use the Model</a:t>
            </a:r>
          </a:p>
        </p:txBody>
      </p:sp>
    </p:spTree>
    <p:extLst>
      <p:ext uri="{BB962C8B-B14F-4D97-AF65-F5344CB8AC3E}">
        <p14:creationId xmlns:p14="http://schemas.microsoft.com/office/powerpoint/2010/main" val="92068754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3312" y="76200"/>
            <a:ext cx="11591488" cy="1063625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The Birth Weight (BirthWt) Data Set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0FACFD3-D4BF-4ECF-B0A6-7F3929FFCA97}"/>
              </a:ext>
            </a:extLst>
          </p:cNvPr>
          <p:cNvSpPr/>
          <p:nvPr/>
        </p:nvSpPr>
        <p:spPr>
          <a:xfrm>
            <a:off x="2857699" y="807535"/>
            <a:ext cx="616271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</a:rPr>
              <a:t>Risk Factors Associated with Low Infant Birth Weight</a:t>
            </a:r>
            <a:endParaRPr lang="en-US" sz="2000" b="0" i="0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FA0064C-723B-40C2-B9A6-1AFAD49EE8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1364630"/>
              </p:ext>
            </p:extLst>
          </p:nvPr>
        </p:nvGraphicFramePr>
        <p:xfrm>
          <a:off x="1789980" y="1330519"/>
          <a:ext cx="8803258" cy="4823460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3981092">
                  <a:extLst>
                    <a:ext uri="{9D8B030D-6E8A-4147-A177-3AD203B41FA5}">
                      <a16:colId xmlns:a16="http://schemas.microsoft.com/office/drawing/2014/main" val="1009405054"/>
                    </a:ext>
                  </a:extLst>
                </a:gridCol>
                <a:gridCol w="4822166">
                  <a:extLst>
                    <a:ext uri="{9D8B030D-6E8A-4147-A177-3AD203B41FA5}">
                      <a16:colId xmlns:a16="http://schemas.microsoft.com/office/drawing/2014/main" val="1698690418"/>
                    </a:ext>
                  </a:extLst>
                </a:gridCol>
              </a:tblGrid>
              <a:tr h="187106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Column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Meaning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29060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age</a:t>
                      </a:r>
                      <a:endParaRPr lang="en-US" sz="1800" b="0" i="0" u="none" strike="noStrike" dirty="0">
                        <a:solidFill>
                          <a:schemeClr val="bg1"/>
                        </a:solidFill>
                        <a:effectLst/>
                        <a:latin typeface="Arial Unicode M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mother's age in years.</a:t>
                      </a:r>
                      <a:endParaRPr lang="en-US" sz="1800" b="0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525790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lwt</a:t>
                      </a:r>
                      <a:endParaRPr lang="en-US" sz="1800" b="0" i="0" u="none" strike="noStrike" dirty="0">
                        <a:solidFill>
                          <a:schemeClr val="bg1"/>
                        </a:solidFill>
                        <a:effectLst/>
                        <a:latin typeface="Arial Unicode M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mother's weight in pounds at last menstrual period.</a:t>
                      </a:r>
                      <a:endParaRPr lang="en-US" sz="1800" b="0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232190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race</a:t>
                      </a:r>
                      <a:endParaRPr lang="en-US" sz="1800" b="0" i="0" u="none" strike="noStrike" dirty="0">
                        <a:solidFill>
                          <a:schemeClr val="bg1"/>
                        </a:solidFill>
                        <a:effectLst/>
                        <a:latin typeface="Arial Unicode M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mother's race (1 = white, 2 = black, 3 = other).</a:t>
                      </a:r>
                      <a:endParaRPr lang="en-US" sz="1800" b="0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178508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smoke</a:t>
                      </a:r>
                      <a:endParaRPr lang="en-US" sz="1800" b="0" i="0" u="none" strike="noStrike" dirty="0">
                        <a:solidFill>
                          <a:schemeClr val="bg1"/>
                        </a:solidFill>
                        <a:effectLst/>
                        <a:latin typeface="Arial Unicode M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smoking status during pregnancy.</a:t>
                      </a:r>
                      <a:endParaRPr lang="en-US" sz="1800" b="0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160090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ptl</a:t>
                      </a:r>
                      <a:endParaRPr lang="en-US" sz="1800" b="0" i="0" u="none" strike="noStrike" dirty="0">
                        <a:solidFill>
                          <a:schemeClr val="bg1"/>
                        </a:solidFill>
                        <a:effectLst/>
                        <a:latin typeface="Arial Unicode M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number of previous premature labors.</a:t>
                      </a:r>
                      <a:endParaRPr lang="en-US" sz="1800" b="0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613324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solidFill>
                            <a:schemeClr val="bg1"/>
                          </a:solidFill>
                          <a:effectLst/>
                        </a:rPr>
                        <a:t>ht</a:t>
                      </a:r>
                      <a:endParaRPr lang="en-US" sz="1800" b="0" i="0" u="none" strike="noStrike">
                        <a:solidFill>
                          <a:schemeClr val="bg1"/>
                        </a:solidFill>
                        <a:effectLst/>
                        <a:latin typeface="Arial Unicode M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history of hypertension.</a:t>
                      </a:r>
                      <a:endParaRPr lang="en-US" sz="1800" b="0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028013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solidFill>
                            <a:schemeClr val="bg1"/>
                          </a:solidFill>
                          <a:effectLst/>
                        </a:rPr>
                        <a:t>ui</a:t>
                      </a:r>
                      <a:endParaRPr lang="en-US" sz="1800" b="0" i="0" u="none" strike="noStrike">
                        <a:solidFill>
                          <a:schemeClr val="bg1"/>
                        </a:solidFill>
                        <a:effectLst/>
                        <a:latin typeface="Arial Unicode M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presence of uterine irritability.</a:t>
                      </a:r>
                      <a:endParaRPr lang="en-US" sz="1800" b="0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885853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solidFill>
                            <a:schemeClr val="bg1"/>
                          </a:solidFill>
                          <a:effectLst/>
                        </a:rPr>
                        <a:t>ftv</a:t>
                      </a:r>
                      <a:endParaRPr lang="en-US" sz="1800" b="0" i="0" u="none" strike="noStrike">
                        <a:solidFill>
                          <a:schemeClr val="bg1"/>
                        </a:solidFill>
                        <a:effectLst/>
                        <a:latin typeface="Arial Unicode M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number of physician visits during the first trimester.</a:t>
                      </a:r>
                      <a:endParaRPr lang="en-US" sz="1800" b="0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504078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solidFill>
                            <a:schemeClr val="bg1"/>
                          </a:solidFill>
                          <a:effectLst/>
                        </a:rPr>
                        <a:t>bwt</a:t>
                      </a:r>
                      <a:endParaRPr lang="en-US" sz="1800" b="0" i="0" u="none" strike="noStrike">
                        <a:solidFill>
                          <a:schemeClr val="bg1"/>
                        </a:solidFill>
                        <a:effectLst/>
                        <a:latin typeface="Arial Unicode M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birth weight in grams.</a:t>
                      </a:r>
                      <a:endParaRPr lang="en-US" sz="1800" b="0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147970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effectLst/>
                        </a:rPr>
                        <a:t>low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Arial Unicode MS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u="none" strike="noStrike" dirty="0">
                          <a:effectLst/>
                        </a:rPr>
                        <a:t>indicator of birth weight less than 2.5 kg.</a:t>
                      </a:r>
                    </a:p>
                    <a:p>
                      <a:pPr algn="l" fontAlgn="ctr"/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59203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95945847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Picture 139">
            <a:extLst>
              <a:ext uri="{FF2B5EF4-FFF2-40B4-BE49-F238E27FC236}">
                <a16:creationId xmlns:a16="http://schemas.microsoft.com/office/drawing/2014/main" id="{E8DE5C5A-1BD7-412B-9174-2195687120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7" y="0"/>
            <a:ext cx="12192000" cy="6236975"/>
          </a:xfrm>
          <a:prstGeom prst="rect">
            <a:avLst/>
          </a:prstGeom>
        </p:spPr>
      </p:pic>
      <p:sp>
        <p:nvSpPr>
          <p:cNvPr id="141" name="TextBox 140">
            <a:extLst>
              <a:ext uri="{FF2B5EF4-FFF2-40B4-BE49-F238E27FC236}">
                <a16:creationId xmlns:a16="http://schemas.microsoft.com/office/drawing/2014/main" id="{CBA13A37-E31C-4B73-9E01-D560CAE6DA02}"/>
              </a:ext>
            </a:extLst>
          </p:cNvPr>
          <p:cNvSpPr txBox="1"/>
          <p:nvPr/>
        </p:nvSpPr>
        <p:spPr bwMode="auto">
          <a:xfrm>
            <a:off x="5410200" y="228600"/>
            <a:ext cx="514275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Steps to Predictive Modeling</a:t>
            </a:r>
          </a:p>
        </p:txBody>
      </p:sp>
    </p:spTree>
    <p:extLst>
      <p:ext uri="{BB962C8B-B14F-4D97-AF65-F5344CB8AC3E}">
        <p14:creationId xmlns:p14="http://schemas.microsoft.com/office/powerpoint/2010/main" val="2545504969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FF8D9B3-2785-4A90-9934-D642922343AB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2836745" y="2263310"/>
            <a:ext cx="6729950" cy="15509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>
                <a:solidFill>
                  <a:schemeClr val="bg1"/>
                </a:solidFill>
              </a:rPr>
              <a:t>Demo – Part 4</a:t>
            </a:r>
          </a:p>
          <a:p>
            <a:pPr marL="0" indent="0">
              <a:buNone/>
            </a:pPr>
            <a:r>
              <a:rPr lang="en-US" sz="2800" dirty="0">
                <a:solidFill>
                  <a:schemeClr val="bg1"/>
                </a:solidFill>
              </a:rPr>
              <a:t>Creating a Predictive Model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76200"/>
            <a:ext cx="11591925" cy="1063625"/>
          </a:xfrm>
        </p:spPr>
        <p:txBody>
          <a:bodyPr>
            <a:normAutofit/>
          </a:bodyPr>
          <a:lstStyle/>
          <a:p>
            <a:r>
              <a:rPr lang="en-US" sz="4000" dirty="0"/>
              <a:t>Demo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08E47B1-8A49-4C2D-A0C1-3A2FB7126409}"/>
              </a:ext>
            </a:extLst>
          </p:cNvPr>
          <p:cNvSpPr/>
          <p:nvPr/>
        </p:nvSpPr>
        <p:spPr>
          <a:xfrm>
            <a:off x="457200" y="4776313"/>
            <a:ext cx="93726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http://blog.revolutionanalytics.com/2013/06/plotting-classification-and-regression-trees-with-plotrpart.html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E90ED70-A6F2-400F-9864-DA7D157E1AB9}"/>
              </a:ext>
            </a:extLst>
          </p:cNvPr>
          <p:cNvSpPr/>
          <p:nvPr/>
        </p:nvSpPr>
        <p:spPr>
          <a:xfrm>
            <a:off x="457200" y="4495800"/>
            <a:ext cx="11049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https://www.r-bloggers.com/using-decision-trees-to-predict-infant-birth-weights/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128921-CA64-4987-BB60-04AEC1EED42E}"/>
              </a:ext>
            </a:extLst>
          </p:cNvPr>
          <p:cNvSpPr txBox="1"/>
          <p:nvPr/>
        </p:nvSpPr>
        <p:spPr bwMode="auto">
          <a:xfrm>
            <a:off x="228600" y="4141758"/>
            <a:ext cx="290656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sz="1400" i="1" dirty="0">
                <a:solidFill>
                  <a:schemeClr val="bg1"/>
                </a:solidFill>
                <a:latin typeface="Century Gothic" panose="020B0502020202020204" pitchFamily="34" charset="0"/>
              </a:rPr>
              <a:t>Based on the following sources:</a:t>
            </a:r>
          </a:p>
        </p:txBody>
      </p:sp>
    </p:spTree>
    <p:extLst>
      <p:ext uri="{BB962C8B-B14F-4D97-AF65-F5344CB8AC3E}">
        <p14:creationId xmlns:p14="http://schemas.microsoft.com/office/powerpoint/2010/main" val="30345448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88913"/>
            <a:ext cx="10245725" cy="860425"/>
          </a:xfrm>
        </p:spPr>
        <p:txBody>
          <a:bodyPr/>
          <a:lstStyle/>
          <a:p>
            <a:r>
              <a:rPr lang="en-US" sz="4000" dirty="0"/>
              <a:t>Connecting to Your DSVM</a:t>
            </a:r>
          </a:p>
        </p:txBody>
      </p:sp>
    </p:spTree>
    <p:extLst>
      <p:ext uri="{BB962C8B-B14F-4D97-AF65-F5344CB8AC3E}">
        <p14:creationId xmlns:p14="http://schemas.microsoft.com/office/powerpoint/2010/main" val="767712606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3312" y="76200"/>
            <a:ext cx="11591488" cy="1063625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Review: Extracting the Training/Testing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2018C0-8A25-4AF9-A99D-FAF75CF0F5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2438400"/>
            <a:ext cx="10100336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108977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3312" y="76200"/>
            <a:ext cx="11591488" cy="1063625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Review: Viewing the Decision Tree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A19B8C-E1FC-440C-B7F2-C03591C9CE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9875" y="1301957"/>
            <a:ext cx="5354359" cy="4151633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124F532-BAE7-4F6A-8A3C-19754E08D4C6}"/>
              </a:ext>
            </a:extLst>
          </p:cNvPr>
          <p:cNvSpPr/>
          <p:nvPr/>
        </p:nvSpPr>
        <p:spPr>
          <a:xfrm>
            <a:off x="248942" y="1808114"/>
            <a:ext cx="5542257" cy="313932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dirty="0"/>
              <a:t>library(rpart)</a:t>
            </a:r>
          </a:p>
          <a:p>
            <a:endParaRPr lang="en-US" dirty="0"/>
          </a:p>
          <a:p>
            <a:r>
              <a:rPr lang="en-US" dirty="0" err="1"/>
              <a:t>birthwtTree</a:t>
            </a:r>
            <a:r>
              <a:rPr lang="en-US" dirty="0"/>
              <a:t> &lt;- rpart(low ~ . - </a:t>
            </a:r>
            <a:r>
              <a:rPr lang="en-US" dirty="0" err="1"/>
              <a:t>bwt</a:t>
            </a:r>
            <a:r>
              <a:rPr lang="en-US" dirty="0"/>
              <a:t>, </a:t>
            </a:r>
          </a:p>
          <a:p>
            <a:r>
              <a:rPr lang="en-US" dirty="0"/>
              <a:t>                        data = </a:t>
            </a:r>
            <a:r>
              <a:rPr lang="en-US" dirty="0" err="1"/>
              <a:t>birthwt</a:t>
            </a:r>
            <a:r>
              <a:rPr lang="en-US" dirty="0"/>
              <a:t>[train, ], </a:t>
            </a:r>
          </a:p>
          <a:p>
            <a:r>
              <a:rPr lang="en-US" dirty="0"/>
              <a:t>                        method = 'class')</a:t>
            </a:r>
          </a:p>
          <a:p>
            <a:endParaRPr lang="en-US" dirty="0"/>
          </a:p>
          <a:p>
            <a:r>
              <a:rPr lang="en-US" dirty="0"/>
              <a:t># Plot the Decision Tree</a:t>
            </a:r>
          </a:p>
          <a:p>
            <a:r>
              <a:rPr lang="en-US" dirty="0"/>
              <a:t>library(rattle)</a:t>
            </a:r>
          </a:p>
          <a:p>
            <a:endParaRPr lang="en-US" dirty="0"/>
          </a:p>
          <a:p>
            <a:r>
              <a:rPr lang="en-US" dirty="0" err="1"/>
              <a:t>fancyRpartPlot</a:t>
            </a:r>
            <a:r>
              <a:rPr lang="en-US" dirty="0"/>
              <a:t>(</a:t>
            </a:r>
            <a:r>
              <a:rPr lang="en-US" dirty="0" err="1"/>
              <a:t>birthwtTree</a:t>
            </a:r>
            <a:r>
              <a:rPr lang="en-US" dirty="0"/>
              <a:t>, </a:t>
            </a:r>
          </a:p>
          <a:p>
            <a:r>
              <a:rPr lang="en-US" dirty="0"/>
              <a:t>                           main="Birth Weight")</a:t>
            </a:r>
          </a:p>
        </p:txBody>
      </p:sp>
    </p:spTree>
    <p:extLst>
      <p:ext uri="{BB962C8B-B14F-4D97-AF65-F5344CB8AC3E}">
        <p14:creationId xmlns:p14="http://schemas.microsoft.com/office/powerpoint/2010/main" val="4091845097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3312" y="76200"/>
            <a:ext cx="11591488" cy="1063625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Review: Evaluating the Model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DF35F2-5AC7-4984-A17A-EC9EC961EF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6080" y="1268529"/>
            <a:ext cx="6878143" cy="15102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C92DA5C-D308-41E8-9904-2D3442A69D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0400" y="2971800"/>
            <a:ext cx="4909989" cy="3216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209331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3312" y="76200"/>
            <a:ext cx="11591488" cy="1063625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Review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871B9B8-817D-4A27-8DFB-CFDFBFE784BA}"/>
              </a:ext>
            </a:extLst>
          </p:cNvPr>
          <p:cNvSpPr/>
          <p:nvPr/>
        </p:nvSpPr>
        <p:spPr>
          <a:xfrm>
            <a:off x="143312" y="1542691"/>
            <a:ext cx="6096000" cy="2708434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800" dirty="0">
                <a:solidFill>
                  <a:schemeClr val="bg1"/>
                </a:solidFill>
              </a:rPr>
              <a:t>What is a Predictive Model?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800" dirty="0">
                <a:solidFill>
                  <a:schemeClr val="bg1"/>
                </a:solidFill>
              </a:rPr>
              <a:t>Identifying the Input Variables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800" dirty="0">
                <a:solidFill>
                  <a:schemeClr val="bg1"/>
                </a:solidFill>
              </a:rPr>
              <a:t>Steps to Creating a Predictive Model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800" dirty="0">
                <a:solidFill>
                  <a:schemeClr val="bg1"/>
                </a:solidFill>
              </a:rPr>
              <a:t>Evaluating the Model</a:t>
            </a:r>
          </a:p>
        </p:txBody>
      </p:sp>
    </p:spTree>
    <p:extLst>
      <p:ext uri="{BB962C8B-B14F-4D97-AF65-F5344CB8AC3E}">
        <p14:creationId xmlns:p14="http://schemas.microsoft.com/office/powerpoint/2010/main" val="1643164205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73315"/>
            <a:ext cx="8824913" cy="489416"/>
          </a:xfrm>
        </p:spPr>
        <p:txBody>
          <a:bodyPr/>
          <a:lstStyle/>
          <a:p>
            <a:r>
              <a:rPr lang="en-US" sz="3600" dirty="0"/>
              <a:t>Lab 4: Predictive Models</a:t>
            </a:r>
          </a:p>
        </p:txBody>
      </p:sp>
    </p:spTree>
    <p:extLst>
      <p:ext uri="{BB962C8B-B14F-4D97-AF65-F5344CB8AC3E}">
        <p14:creationId xmlns:p14="http://schemas.microsoft.com/office/powerpoint/2010/main" val="3217352101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73315"/>
            <a:ext cx="8824913" cy="489416"/>
          </a:xfrm>
        </p:spPr>
        <p:txBody>
          <a:bodyPr/>
          <a:lstStyle/>
          <a:p>
            <a:r>
              <a:rPr lang="en-US" sz="3600" dirty="0"/>
              <a:t>End of Part 2 - Predictive Modeling</a:t>
            </a:r>
          </a:p>
        </p:txBody>
      </p:sp>
      <p:pic>
        <p:nvPicPr>
          <p:cNvPr id="6" name="Picture 2" descr="Image result for end">
            <a:extLst>
              <a:ext uri="{FF2B5EF4-FFF2-40B4-BE49-F238E27FC236}">
                <a16:creationId xmlns:a16="http://schemas.microsoft.com/office/drawing/2014/main" id="{9EEB4D24-790B-43A8-9F96-6AA946AEF8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750" y="1616710"/>
            <a:ext cx="47625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6208429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 descr="Image result for sql server r">
            <a:extLst>
              <a:ext uri="{FF2B5EF4-FFF2-40B4-BE49-F238E27FC236}">
                <a16:creationId xmlns:a16="http://schemas.microsoft.com/office/drawing/2014/main" id="{05C1FD3D-FDC3-4CE1-A73B-B4C36552A2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878" y="1169400"/>
            <a:ext cx="9585481" cy="5391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73315"/>
            <a:ext cx="8824913" cy="489416"/>
          </a:xfrm>
        </p:spPr>
        <p:txBody>
          <a:bodyPr/>
          <a:lstStyle/>
          <a:p>
            <a:r>
              <a:rPr lang="en-US" sz="3600" dirty="0"/>
              <a:t>SQL Server/R Integration</a:t>
            </a:r>
          </a:p>
        </p:txBody>
      </p:sp>
    </p:spTree>
    <p:extLst>
      <p:ext uri="{BB962C8B-B14F-4D97-AF65-F5344CB8AC3E}">
        <p14:creationId xmlns:p14="http://schemas.microsoft.com/office/powerpoint/2010/main" val="3186532644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73315"/>
            <a:ext cx="8824913" cy="489416"/>
          </a:xfrm>
        </p:spPr>
        <p:txBody>
          <a:bodyPr/>
          <a:lstStyle/>
          <a:p>
            <a:r>
              <a:rPr lang="en-US" sz="3600" dirty="0">
                <a:solidFill>
                  <a:srgbClr val="0070C0"/>
                </a:solidFill>
              </a:rPr>
              <a:t>R Limitations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B858C99-0DF4-4E07-8BCD-CB0786ECE13B}"/>
              </a:ext>
            </a:extLst>
          </p:cNvPr>
          <p:cNvSpPr/>
          <p:nvPr/>
        </p:nvSpPr>
        <p:spPr>
          <a:xfrm>
            <a:off x="1788544" y="1772599"/>
            <a:ext cx="6096000" cy="3416320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Client side only tool. No server based processing.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Data limited by client memory.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Single threaded.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Database data must be imported to be used.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Relatively slow.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No scheduling tool.</a:t>
            </a:r>
          </a:p>
        </p:txBody>
      </p:sp>
    </p:spTree>
    <p:extLst>
      <p:ext uri="{BB962C8B-B14F-4D97-AF65-F5344CB8AC3E}">
        <p14:creationId xmlns:p14="http://schemas.microsoft.com/office/powerpoint/2010/main" val="3151810881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-1" y="147436"/>
            <a:ext cx="8824913" cy="489416"/>
          </a:xfrm>
        </p:spPr>
        <p:txBody>
          <a:bodyPr/>
          <a:lstStyle/>
          <a:p>
            <a:pPr fontAlgn="base"/>
            <a:r>
              <a:rPr lang="en-US" sz="3600" b="1" dirty="0">
                <a:solidFill>
                  <a:srgbClr val="0070C0"/>
                </a:solidFill>
                <a:latin typeface="News Cycle"/>
              </a:rPr>
              <a:t>Microsoft buys Revolution Analytics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AE6E071-60DD-4ED3-BC3E-669C4E9A3433}"/>
              </a:ext>
            </a:extLst>
          </p:cNvPr>
          <p:cNvSpPr/>
          <p:nvPr/>
        </p:nvSpPr>
        <p:spPr>
          <a:xfrm>
            <a:off x="148131" y="1378645"/>
            <a:ext cx="8528650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Aft>
                <a:spcPts val="1200"/>
              </a:spcAft>
            </a:pPr>
            <a:r>
              <a:rPr lang="en-US" sz="3200" dirty="0">
                <a:solidFill>
                  <a:srgbClr val="FFFFFF"/>
                </a:solidFill>
                <a:latin typeface="inherit"/>
              </a:rPr>
              <a:t>Proprietary vendor providing scalability options.</a:t>
            </a:r>
          </a:p>
          <a:p>
            <a:pPr fontAlgn="base">
              <a:spcAft>
                <a:spcPts val="1200"/>
              </a:spcAft>
            </a:pPr>
            <a:r>
              <a:rPr lang="en-US" sz="3200" dirty="0">
                <a:solidFill>
                  <a:srgbClr val="FFFFFF"/>
                </a:solidFill>
                <a:latin typeface="inherit"/>
              </a:rPr>
              <a:t>Support for multi-threading.</a:t>
            </a:r>
          </a:p>
          <a:p>
            <a:pPr fontAlgn="base">
              <a:spcAft>
                <a:spcPts val="1200"/>
              </a:spcAft>
            </a:pPr>
            <a:r>
              <a:rPr lang="en-US" sz="3200" dirty="0">
                <a:solidFill>
                  <a:srgbClr val="FFFFFF"/>
                </a:solidFill>
                <a:latin typeface="inherit"/>
              </a:rPr>
              <a:t>Provide a shared R server.</a:t>
            </a:r>
          </a:p>
          <a:p>
            <a:pPr fontAlgn="base">
              <a:spcAft>
                <a:spcPts val="1200"/>
              </a:spcAft>
            </a:pPr>
            <a:r>
              <a:rPr lang="en-US" sz="3200" dirty="0">
                <a:solidFill>
                  <a:srgbClr val="FFFFFF"/>
                </a:solidFill>
                <a:latin typeface="inherit"/>
              </a:rPr>
              <a:t>Performant versions of common R functions.</a:t>
            </a:r>
          </a:p>
          <a:p>
            <a:pPr fontAlgn="base">
              <a:spcAft>
                <a:spcPts val="1200"/>
              </a:spcAft>
            </a:pPr>
            <a:r>
              <a:rPr lang="en-US" sz="3200" dirty="0">
                <a:solidFill>
                  <a:srgbClr val="FFFFFF"/>
                </a:solidFill>
                <a:latin typeface="inherit"/>
              </a:rPr>
              <a:t>Data not limited by memory.</a:t>
            </a:r>
            <a:endParaRPr lang="en-US" sz="3200" b="0" i="0" dirty="0">
              <a:solidFill>
                <a:srgbClr val="FFFFFF"/>
              </a:solidFill>
              <a:effectLst/>
              <a:latin typeface="inherit"/>
            </a:endParaRPr>
          </a:p>
        </p:txBody>
      </p:sp>
    </p:spTree>
    <p:extLst>
      <p:ext uri="{BB962C8B-B14F-4D97-AF65-F5344CB8AC3E}">
        <p14:creationId xmlns:p14="http://schemas.microsoft.com/office/powerpoint/2010/main" val="3186780867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63A7B00-B977-486C-B76B-9BEDFF9CD0A3}"/>
              </a:ext>
            </a:extLst>
          </p:cNvPr>
          <p:cNvSpPr/>
          <p:nvPr/>
        </p:nvSpPr>
        <p:spPr>
          <a:xfrm>
            <a:off x="1426234" y="1723701"/>
            <a:ext cx="863216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Stored procedures can be coded in R with the features that entails.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SQL Server and R share memory space.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Work can be split between SQL Server and R Server.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16AB3DD-30E2-4FFC-92DF-12607E356173}"/>
              </a:ext>
            </a:extLst>
          </p:cNvPr>
          <p:cNvSpPr/>
          <p:nvPr/>
        </p:nvSpPr>
        <p:spPr>
          <a:xfrm>
            <a:off x="-60385" y="112946"/>
            <a:ext cx="1022023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SQL Server 2016: Reaching R's Potential</a:t>
            </a:r>
          </a:p>
        </p:txBody>
      </p:sp>
    </p:spTree>
    <p:extLst>
      <p:ext uri="{BB962C8B-B14F-4D97-AF65-F5344CB8AC3E}">
        <p14:creationId xmlns:p14="http://schemas.microsoft.com/office/powerpoint/2010/main" val="17525565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88913"/>
            <a:ext cx="10245725" cy="860425"/>
          </a:xfrm>
        </p:spPr>
        <p:txBody>
          <a:bodyPr/>
          <a:lstStyle/>
          <a:p>
            <a:r>
              <a:rPr lang="en-US" sz="4000" dirty="0"/>
              <a:t>Connecting to Your DSVM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0510F5-B3EA-4718-AB6A-CAB4A3B739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6257" y="1309364"/>
            <a:ext cx="6472142" cy="5172716"/>
          </a:xfrm>
          <a:prstGeom prst="rect">
            <a:avLst/>
          </a:prstGeom>
        </p:spPr>
      </p:pic>
      <p:sp>
        <p:nvSpPr>
          <p:cNvPr id="4" name="Callout: Line 3">
            <a:extLst>
              <a:ext uri="{FF2B5EF4-FFF2-40B4-BE49-F238E27FC236}">
                <a16:creationId xmlns:a16="http://schemas.microsoft.com/office/drawing/2014/main" id="{247C84DB-3407-42D7-A4A2-9758629A6A23}"/>
              </a:ext>
            </a:extLst>
          </p:cNvPr>
          <p:cNvSpPr/>
          <p:nvPr/>
        </p:nvSpPr>
        <p:spPr>
          <a:xfrm>
            <a:off x="7796397" y="1561382"/>
            <a:ext cx="2449328" cy="771949"/>
          </a:xfrm>
          <a:prstGeom prst="borderCallout1">
            <a:avLst>
              <a:gd name="adj1" fmla="val 18750"/>
              <a:gd name="adj2" fmla="val -8333"/>
              <a:gd name="adj3" fmla="val 129262"/>
              <a:gd name="adj4" fmla="val -75214"/>
            </a:avLst>
          </a:prstGeom>
          <a:solidFill>
            <a:srgbClr val="7030A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Select the VM.</a:t>
            </a:r>
          </a:p>
        </p:txBody>
      </p:sp>
    </p:spTree>
    <p:extLst>
      <p:ext uri="{BB962C8B-B14F-4D97-AF65-F5344CB8AC3E}">
        <p14:creationId xmlns:p14="http://schemas.microsoft.com/office/powerpoint/2010/main" val="2753353206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2D15055-C32A-4F78-BD49-B755C334B1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7313" y="1251632"/>
            <a:ext cx="9678838" cy="503036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6CAC539-D651-4D1C-9B0B-9526C7659098}"/>
              </a:ext>
            </a:extLst>
          </p:cNvPr>
          <p:cNvSpPr/>
          <p:nvPr/>
        </p:nvSpPr>
        <p:spPr>
          <a:xfrm>
            <a:off x="69012" y="130198"/>
            <a:ext cx="447872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sz="3200" b="1" dirty="0">
                <a:solidFill>
                  <a:srgbClr val="0070C0"/>
                </a:solidFill>
                <a:latin typeface="News Cycle"/>
              </a:rPr>
              <a:t>SQL Server Plus R = Value</a:t>
            </a:r>
            <a:endParaRPr lang="en-US" sz="3200" b="1" i="0" dirty="0">
              <a:solidFill>
                <a:srgbClr val="0070C0"/>
              </a:solidFill>
              <a:effectLst/>
              <a:latin typeface="News Cycle"/>
            </a:endParaRPr>
          </a:p>
        </p:txBody>
      </p:sp>
    </p:spTree>
    <p:extLst>
      <p:ext uri="{BB962C8B-B14F-4D97-AF65-F5344CB8AC3E}">
        <p14:creationId xmlns:p14="http://schemas.microsoft.com/office/powerpoint/2010/main" val="1703183932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362BC27-7FB0-4E23-9F13-0E9C1CC0363A}"/>
              </a:ext>
            </a:extLst>
          </p:cNvPr>
          <p:cNvSpPr/>
          <p:nvPr/>
        </p:nvSpPr>
        <p:spPr>
          <a:xfrm>
            <a:off x="0" y="121571"/>
            <a:ext cx="589372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sz="3600" b="1" dirty="0">
                <a:solidFill>
                  <a:srgbClr val="0070C0"/>
                </a:solidFill>
                <a:latin typeface="News Cycle"/>
              </a:rPr>
              <a:t>SQL Server: R Operationalized</a:t>
            </a:r>
            <a:endParaRPr lang="en-US" sz="3600" b="1" i="0" dirty="0">
              <a:solidFill>
                <a:srgbClr val="0070C0"/>
              </a:solidFill>
              <a:effectLst/>
              <a:latin typeface="News Cycle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976781A-4DD9-42D8-B1CB-15D7236551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914" y="1016839"/>
            <a:ext cx="9937630" cy="512409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830D52D-CAF3-461B-851A-9017C3206ED7}"/>
              </a:ext>
            </a:extLst>
          </p:cNvPr>
          <p:cNvSpPr/>
          <p:nvPr/>
        </p:nvSpPr>
        <p:spPr>
          <a:xfrm>
            <a:off x="3247886" y="6211821"/>
            <a:ext cx="59895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8B"/>
                </a:solidFill>
                <a:latin typeface="Lato" panose="020F0502020204030203" pitchFamily="34" charset="0"/>
                <a:hlinkClick r:id="rId4"/>
              </a:rPr>
              <a:t>https://msdn.microsoft.com/en-us/library/mt590947.aspx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3322222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852E2D4-5CD7-4BA1-B108-9CEA5C8B9C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2729" y="1183526"/>
            <a:ext cx="9413037" cy="508886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FB71C32-25F2-42D9-BDF3-84124EF49BE7}"/>
              </a:ext>
            </a:extLst>
          </p:cNvPr>
          <p:cNvSpPr/>
          <p:nvPr/>
        </p:nvSpPr>
        <p:spPr>
          <a:xfrm>
            <a:off x="3131389" y="6272392"/>
            <a:ext cx="60628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/>
              <a:t> </a:t>
            </a:r>
            <a:r>
              <a:rPr lang="en-US">
                <a:hlinkClick r:id="rId4"/>
              </a:rPr>
              <a:t>https://www.youtube.com/watch?v=by2cJ9sQO0Q</a:t>
            </a:r>
            <a:endParaRPr lang="en-US" sz="3600" b="1" i="0" dirty="0">
              <a:solidFill>
                <a:srgbClr val="0070C0"/>
              </a:solidFill>
              <a:effectLst/>
              <a:latin typeface="News Cycle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A288B68-4289-42FA-A222-B8105C9AA06B}"/>
              </a:ext>
            </a:extLst>
          </p:cNvPr>
          <p:cNvSpPr/>
          <p:nvPr/>
        </p:nvSpPr>
        <p:spPr>
          <a:xfrm>
            <a:off x="0" y="121571"/>
            <a:ext cx="589372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sz="3600" b="1" dirty="0">
                <a:solidFill>
                  <a:srgbClr val="0070C0"/>
                </a:solidFill>
                <a:latin typeface="News Cycle"/>
              </a:rPr>
              <a:t>SQL Server: R Operationalized</a:t>
            </a:r>
            <a:endParaRPr lang="en-US" sz="3600" b="1" i="0" dirty="0">
              <a:solidFill>
                <a:srgbClr val="0070C0"/>
              </a:solidFill>
              <a:effectLst/>
              <a:latin typeface="News Cycle"/>
            </a:endParaRPr>
          </a:p>
        </p:txBody>
      </p:sp>
    </p:spTree>
    <p:extLst>
      <p:ext uri="{BB962C8B-B14F-4D97-AF65-F5344CB8AC3E}">
        <p14:creationId xmlns:p14="http://schemas.microsoft.com/office/powerpoint/2010/main" val="146128064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4BA3CFF-4CB1-4A0C-8B76-09BE691A7A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7454" y="952050"/>
            <a:ext cx="9848850" cy="541972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15ECE44-B632-495C-9B92-5AF4D0A1E6D0}"/>
              </a:ext>
            </a:extLst>
          </p:cNvPr>
          <p:cNvSpPr/>
          <p:nvPr/>
        </p:nvSpPr>
        <p:spPr>
          <a:xfrm>
            <a:off x="3507140" y="6371775"/>
            <a:ext cx="53502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8B"/>
                </a:solidFill>
                <a:latin typeface="Lato" panose="020F0502020204030203" pitchFamily="34" charset="0"/>
                <a:hlinkClick r:id="rId4"/>
              </a:rPr>
              <a:t>https://www.youtube.com/watch?v=by2cJ9sQO0Q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D2A6562-A401-4533-ACF2-80F22798A9A3}"/>
              </a:ext>
            </a:extLst>
          </p:cNvPr>
          <p:cNvSpPr/>
          <p:nvPr/>
        </p:nvSpPr>
        <p:spPr>
          <a:xfrm>
            <a:off x="0" y="121571"/>
            <a:ext cx="518443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sz="3600" b="1" dirty="0">
                <a:solidFill>
                  <a:srgbClr val="0070C0"/>
                </a:solidFill>
                <a:latin typeface="News Cycle"/>
              </a:rPr>
              <a:t>SQL Server/R Architecture</a:t>
            </a:r>
            <a:endParaRPr lang="en-US" sz="3600" b="1" i="0" dirty="0">
              <a:solidFill>
                <a:srgbClr val="0070C0"/>
              </a:solidFill>
              <a:effectLst/>
              <a:latin typeface="News Cycle"/>
            </a:endParaRPr>
          </a:p>
        </p:txBody>
      </p:sp>
    </p:spTree>
    <p:extLst>
      <p:ext uri="{BB962C8B-B14F-4D97-AF65-F5344CB8AC3E}">
        <p14:creationId xmlns:p14="http://schemas.microsoft.com/office/powerpoint/2010/main" val="2475224304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D2A6562-A401-4533-ACF2-80F22798A9A3}"/>
              </a:ext>
            </a:extLst>
          </p:cNvPr>
          <p:cNvSpPr/>
          <p:nvPr/>
        </p:nvSpPr>
        <p:spPr>
          <a:xfrm>
            <a:off x="0" y="0"/>
            <a:ext cx="490967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sz="4400" b="1" dirty="0">
                <a:solidFill>
                  <a:srgbClr val="0070C0"/>
                </a:solidFill>
                <a:latin typeface="Arial Rounded MT Bold" panose="020F0704030504030204" pitchFamily="34" charset="0"/>
              </a:rPr>
              <a:t>Microsoft R Open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2C70019-B5D1-4A7E-BEDA-EE5AA7B92994}"/>
              </a:ext>
            </a:extLst>
          </p:cNvPr>
          <p:cNvSpPr/>
          <p:nvPr/>
        </p:nvSpPr>
        <p:spPr>
          <a:xfrm>
            <a:off x="97764" y="1323549"/>
            <a:ext cx="12272515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R Open - an open source R distribution from Microsoft that is fixed stable release.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CRAN is always adding updates to the R language which can be unstable.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Some enhanced performance math functions are included.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Is used in place of the standard CRAN R language download.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Must be used with R scalability features.</a:t>
            </a:r>
          </a:p>
        </p:txBody>
      </p:sp>
    </p:spTree>
    <p:extLst>
      <p:ext uri="{BB962C8B-B14F-4D97-AF65-F5344CB8AC3E}">
        <p14:creationId xmlns:p14="http://schemas.microsoft.com/office/powerpoint/2010/main" val="1729925616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D2A6562-A401-4533-ACF2-80F22798A9A3}"/>
              </a:ext>
            </a:extLst>
          </p:cNvPr>
          <p:cNvSpPr/>
          <p:nvPr/>
        </p:nvSpPr>
        <p:spPr>
          <a:xfrm>
            <a:off x="0" y="0"/>
            <a:ext cx="503631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sz="4400" b="1" dirty="0">
                <a:solidFill>
                  <a:srgbClr val="0070C0"/>
                </a:solidFill>
                <a:latin typeface="Arial Rounded MT Bold" panose="020F0704030504030204" pitchFamily="34" charset="0"/>
              </a:rPr>
              <a:t>Microsoft R Client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350060E-FD79-43C0-97FA-0426B56ADA26}"/>
              </a:ext>
            </a:extLst>
          </p:cNvPr>
          <p:cNvSpPr/>
          <p:nvPr/>
        </p:nvSpPr>
        <p:spPr>
          <a:xfrm>
            <a:off x="184031" y="1273219"/>
            <a:ext cx="8494142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 a set of R packages.</a:t>
            </a:r>
          </a:p>
          <a:p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Implements </a:t>
            </a:r>
            <a:r>
              <a:rPr lang="en-US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RScale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functions but with limited scalability.</a:t>
            </a:r>
          </a:p>
          <a:p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Useful for learning and development.</a:t>
            </a:r>
          </a:p>
          <a:p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May be a good option when small only scale </a:t>
            </a:r>
            <a:r>
              <a:rPr lang="en-US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improvments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are needed.</a:t>
            </a:r>
          </a:p>
        </p:txBody>
      </p:sp>
    </p:spTree>
    <p:extLst>
      <p:ext uri="{BB962C8B-B14F-4D97-AF65-F5344CB8AC3E}">
        <p14:creationId xmlns:p14="http://schemas.microsoft.com/office/powerpoint/2010/main" val="2482330884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D2A6562-A401-4533-ACF2-80F22798A9A3}"/>
              </a:ext>
            </a:extLst>
          </p:cNvPr>
          <p:cNvSpPr/>
          <p:nvPr/>
        </p:nvSpPr>
        <p:spPr>
          <a:xfrm>
            <a:off x="0" y="0"/>
            <a:ext cx="526509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sz="4400" b="1" dirty="0">
                <a:solidFill>
                  <a:srgbClr val="0070C0"/>
                </a:solidFill>
                <a:latin typeface="Arial Rounded MT Bold" panose="020F0704030504030204" pitchFamily="34" charset="0"/>
              </a:rPr>
              <a:t>Microsoft R Server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F608916-C60D-47A6-AFF3-CF0FE7A43D35}"/>
              </a:ext>
            </a:extLst>
          </p:cNvPr>
          <p:cNvSpPr/>
          <p:nvPr/>
        </p:nvSpPr>
        <p:spPr>
          <a:xfrm>
            <a:off x="253041" y="1556938"/>
            <a:ext cx="11660037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Like an Express Edition of R Server.</a:t>
            </a:r>
          </a:p>
          <a:p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stand alone R execution environment.</a:t>
            </a:r>
          </a:p>
          <a:p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Clients submit R requests to R Server for high speed processing.</a:t>
            </a:r>
          </a:p>
          <a:p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 be contained within other environments such as SQL Server.</a:t>
            </a:r>
          </a:p>
          <a:p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Versions for Linux, Hadoop and Teradata.</a:t>
            </a:r>
          </a:p>
          <a:p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Tight integration with SQL Sever.</a:t>
            </a:r>
          </a:p>
        </p:txBody>
      </p:sp>
    </p:spTree>
    <p:extLst>
      <p:ext uri="{BB962C8B-B14F-4D97-AF65-F5344CB8AC3E}">
        <p14:creationId xmlns:p14="http://schemas.microsoft.com/office/powerpoint/2010/main" val="231677824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D2A6562-A401-4533-ACF2-80F22798A9A3}"/>
              </a:ext>
            </a:extLst>
          </p:cNvPr>
          <p:cNvSpPr/>
          <p:nvPr/>
        </p:nvSpPr>
        <p:spPr>
          <a:xfrm>
            <a:off x="0" y="0"/>
            <a:ext cx="490967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sz="4400" b="1" dirty="0">
                <a:solidFill>
                  <a:srgbClr val="0070C0"/>
                </a:solidFill>
                <a:latin typeface="Arial Rounded MT Bold" panose="020F0704030504030204" pitchFamily="34" charset="0"/>
              </a:rPr>
              <a:t>Microsoft R Open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715C0B1-96DD-4567-AE15-8B95111239AD}"/>
              </a:ext>
            </a:extLst>
          </p:cNvPr>
          <p:cNvSpPr/>
          <p:nvPr/>
        </p:nvSpPr>
        <p:spPr>
          <a:xfrm>
            <a:off x="166776" y="1532013"/>
            <a:ext cx="11314981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Proprietary high performance functions used in place of the standard R functions.</a:t>
            </a:r>
          </a:p>
          <a:p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Start with the prefix '</a:t>
            </a:r>
            <a:r>
              <a:rPr lang="en-US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rx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', i.e. </a:t>
            </a:r>
            <a:r>
              <a:rPr lang="en-US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rxImport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 be used with Microsoft R Client (free) or R Server but </a:t>
            </a:r>
            <a:r>
              <a:rPr lang="en-US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severly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limited scalability on R Client.</a:t>
            </a:r>
          </a:p>
          <a:p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scaleR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Functions 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hlinkClick r:id="rId3" action="ppaction://hlinkfile"/>
              </a:rPr>
              <a:t>https://msdn.microsoft.com/en-us/microsoft-r/scaler/scaler</a:t>
            </a:r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9646511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D2A6562-A401-4533-ACF2-80F22798A9A3}"/>
              </a:ext>
            </a:extLst>
          </p:cNvPr>
          <p:cNvSpPr/>
          <p:nvPr/>
        </p:nvSpPr>
        <p:spPr>
          <a:xfrm>
            <a:off x="0" y="69011"/>
            <a:ext cx="540885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sz="4000" b="1" dirty="0">
                <a:solidFill>
                  <a:srgbClr val="0070C0"/>
                </a:solidFill>
                <a:latin typeface="Arial Rounded MT Bold" panose="020F0704030504030204" pitchFamily="34" charset="0"/>
              </a:rPr>
              <a:t>SQL Server: </a:t>
            </a:r>
            <a:r>
              <a:rPr lang="en-US" sz="4000" b="1" dirty="0" err="1">
                <a:solidFill>
                  <a:srgbClr val="0070C0"/>
                </a:solidFill>
                <a:latin typeface="Arial Rounded MT Bold" panose="020F0704030504030204" pitchFamily="34" charset="0"/>
              </a:rPr>
              <a:t>DeployR</a:t>
            </a:r>
            <a:endParaRPr lang="en-US" sz="4000" b="1" dirty="0">
              <a:solidFill>
                <a:srgbClr val="0070C0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CCCB34B-9438-484D-9EF8-00CC51E4D4C4}"/>
              </a:ext>
            </a:extLst>
          </p:cNvPr>
          <p:cNvSpPr/>
          <p:nvPr/>
        </p:nvSpPr>
        <p:spPr>
          <a:xfrm>
            <a:off x="123645" y="1359484"/>
            <a:ext cx="1136674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Known as the R Integration Server.</a:t>
            </a:r>
          </a:p>
          <a:p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 optional framework for deploying R analytics inside web, desktop, mobile, and dashboard applications as well as backend systems.</a:t>
            </a:r>
          </a:p>
          <a:p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Provides analytics services such as a predictive model as a web service.</a:t>
            </a:r>
          </a:p>
          <a:p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Used on Azure Machine Learning.</a:t>
            </a:r>
          </a:p>
        </p:txBody>
      </p:sp>
    </p:spTree>
    <p:extLst>
      <p:ext uri="{BB962C8B-B14F-4D97-AF65-F5344CB8AC3E}">
        <p14:creationId xmlns:p14="http://schemas.microsoft.com/office/powerpoint/2010/main" val="4117074356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D2A6562-A401-4533-ACF2-80F22798A9A3}"/>
              </a:ext>
            </a:extLst>
          </p:cNvPr>
          <p:cNvSpPr/>
          <p:nvPr/>
        </p:nvSpPr>
        <p:spPr>
          <a:xfrm>
            <a:off x="0" y="0"/>
            <a:ext cx="834619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sz="4400" b="1" dirty="0">
                <a:solidFill>
                  <a:srgbClr val="0070C0"/>
                </a:solidFill>
                <a:latin typeface="Arial Rounded MT Bold" panose="020F0704030504030204" pitchFamily="34" charset="0"/>
              </a:rPr>
              <a:t>Must Install Needed Packages</a:t>
            </a:r>
          </a:p>
        </p:txBody>
      </p:sp>
    </p:spTree>
    <p:extLst>
      <p:ext uri="{BB962C8B-B14F-4D97-AF65-F5344CB8AC3E}">
        <p14:creationId xmlns:p14="http://schemas.microsoft.com/office/powerpoint/2010/main" val="105390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E2F6C9F-9756-44C2-9559-90D90D3A6D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854" y="1256664"/>
            <a:ext cx="11905253" cy="541242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88913"/>
            <a:ext cx="10245725" cy="860425"/>
          </a:xfrm>
        </p:spPr>
        <p:txBody>
          <a:bodyPr/>
          <a:lstStyle/>
          <a:p>
            <a:r>
              <a:rPr lang="en-US" sz="4000" dirty="0"/>
              <a:t>Connecting to Your DSVM</a:t>
            </a:r>
          </a:p>
        </p:txBody>
      </p:sp>
      <p:sp>
        <p:nvSpPr>
          <p:cNvPr id="5" name="Callout: Line 4">
            <a:extLst>
              <a:ext uri="{FF2B5EF4-FFF2-40B4-BE49-F238E27FC236}">
                <a16:creationId xmlns:a16="http://schemas.microsoft.com/office/drawing/2014/main" id="{72CFD52C-D312-49AD-B12A-C8E313632124}"/>
              </a:ext>
            </a:extLst>
          </p:cNvPr>
          <p:cNvSpPr/>
          <p:nvPr/>
        </p:nvSpPr>
        <p:spPr>
          <a:xfrm>
            <a:off x="6715760" y="2560703"/>
            <a:ext cx="2449328" cy="771949"/>
          </a:xfrm>
          <a:prstGeom prst="borderCallout1">
            <a:avLst>
              <a:gd name="adj1" fmla="val 61214"/>
              <a:gd name="adj2" fmla="val 103313"/>
              <a:gd name="adj3" fmla="val 120322"/>
              <a:gd name="adj4" fmla="val 118845"/>
            </a:avLst>
          </a:prstGeom>
          <a:solidFill>
            <a:srgbClr val="7030A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Copy the IP Address</a:t>
            </a:r>
          </a:p>
        </p:txBody>
      </p:sp>
    </p:spTree>
    <p:extLst>
      <p:ext uri="{BB962C8B-B14F-4D97-AF65-F5344CB8AC3E}">
        <p14:creationId xmlns:p14="http://schemas.microsoft.com/office/powerpoint/2010/main" val="982861609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D2A6562-A401-4533-ACF2-80F22798A9A3}"/>
              </a:ext>
            </a:extLst>
          </p:cNvPr>
          <p:cNvSpPr/>
          <p:nvPr/>
        </p:nvSpPr>
        <p:spPr>
          <a:xfrm>
            <a:off x="0" y="0"/>
            <a:ext cx="891731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sz="4400" b="1" dirty="0">
                <a:solidFill>
                  <a:srgbClr val="0070C0"/>
                </a:solidFill>
                <a:latin typeface="Arial Rounded MT Bold" panose="020F0704030504030204" pitchFamily="34" charset="0"/>
              </a:rPr>
              <a:t>SQL Server Launchpad Service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7C03C57-FA5F-4D58-B17A-C13496C39F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7208" y="1143252"/>
            <a:ext cx="8818173" cy="5446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018757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D2A6562-A401-4533-ACF2-80F22798A9A3}"/>
              </a:ext>
            </a:extLst>
          </p:cNvPr>
          <p:cNvSpPr/>
          <p:nvPr/>
        </p:nvSpPr>
        <p:spPr>
          <a:xfrm>
            <a:off x="0" y="0"/>
            <a:ext cx="177965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sz="4400" b="1" dirty="0">
                <a:solidFill>
                  <a:srgbClr val="0070C0"/>
                </a:solidFill>
                <a:latin typeface="Arial Rounded MT Bold" panose="020F0704030504030204" pitchFamily="34" charset="0"/>
              </a:rPr>
              <a:t>Demo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F183827-32CD-46A4-9055-783D883F0F44}"/>
              </a:ext>
            </a:extLst>
          </p:cNvPr>
          <p:cNvSpPr/>
          <p:nvPr/>
        </p:nvSpPr>
        <p:spPr>
          <a:xfrm>
            <a:off x="1886065" y="1855815"/>
            <a:ext cx="7217434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SQL Server R Services Demo</a:t>
            </a:r>
          </a:p>
          <a:p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SQL R Services End to End Notebook</a:t>
            </a:r>
          </a:p>
        </p:txBody>
      </p:sp>
    </p:spTree>
    <p:extLst>
      <p:ext uri="{BB962C8B-B14F-4D97-AF65-F5344CB8AC3E}">
        <p14:creationId xmlns:p14="http://schemas.microsoft.com/office/powerpoint/2010/main" val="1143918205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D2A6562-A401-4533-ACF2-80F22798A9A3}"/>
              </a:ext>
            </a:extLst>
          </p:cNvPr>
          <p:cNvSpPr/>
          <p:nvPr/>
        </p:nvSpPr>
        <p:spPr>
          <a:xfrm>
            <a:off x="0" y="0"/>
            <a:ext cx="760464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sz="4400" b="1" dirty="0">
                <a:solidFill>
                  <a:srgbClr val="0070C0"/>
                </a:solidFill>
                <a:latin typeface="Arial Rounded MT Bold" panose="020F0704030504030204" pitchFamily="34" charset="0"/>
              </a:rPr>
              <a:t>Lab: SQL Server/ML Server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BFB6D8C-1A64-4B54-86B4-E7663E77C24E}"/>
              </a:ext>
            </a:extLst>
          </p:cNvPr>
          <p:cNvSpPr txBox="1"/>
          <p:nvPr/>
        </p:nvSpPr>
        <p:spPr>
          <a:xfrm>
            <a:off x="3200400" y="3059668"/>
            <a:ext cx="4004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IntroTutorialInMicrosoftR Notebook</a:t>
            </a:r>
          </a:p>
        </p:txBody>
      </p:sp>
    </p:spTree>
    <p:extLst>
      <p:ext uri="{BB962C8B-B14F-4D97-AF65-F5344CB8AC3E}">
        <p14:creationId xmlns:p14="http://schemas.microsoft.com/office/powerpoint/2010/main" val="687960943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D2A6562-A401-4533-ACF2-80F22798A9A3}"/>
              </a:ext>
            </a:extLst>
          </p:cNvPr>
          <p:cNvSpPr/>
          <p:nvPr/>
        </p:nvSpPr>
        <p:spPr>
          <a:xfrm>
            <a:off x="0" y="0"/>
            <a:ext cx="1104526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sz="4400" b="1" dirty="0">
                <a:solidFill>
                  <a:srgbClr val="0070C0"/>
                </a:solidFill>
                <a:latin typeface="Arial Rounded MT Bold" panose="020F0704030504030204" pitchFamily="34" charset="0"/>
              </a:rPr>
              <a:t>End of Part 5 - SQL Server/R Integration</a:t>
            </a:r>
          </a:p>
        </p:txBody>
      </p:sp>
      <p:pic>
        <p:nvPicPr>
          <p:cNvPr id="3" name="Picture 2" descr="Image result for end">
            <a:extLst>
              <a:ext uri="{FF2B5EF4-FFF2-40B4-BE49-F238E27FC236}">
                <a16:creationId xmlns:a16="http://schemas.microsoft.com/office/drawing/2014/main" id="{1C4CADA3-2383-45BF-B55B-FED66C07BB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750" y="1616710"/>
            <a:ext cx="47625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4402478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73315"/>
            <a:ext cx="8824913" cy="489416"/>
          </a:xfrm>
        </p:spPr>
        <p:txBody>
          <a:bodyPr/>
          <a:lstStyle/>
          <a:p>
            <a:r>
              <a:rPr lang="en-US" sz="3600" dirty="0" err="1"/>
              <a:t>Supercharing</a:t>
            </a:r>
            <a:r>
              <a:rPr lang="en-US" sz="3600" dirty="0"/>
              <a:t> Power BI with R</a:t>
            </a:r>
          </a:p>
        </p:txBody>
      </p:sp>
      <p:pic>
        <p:nvPicPr>
          <p:cNvPr id="5" name="Picture 4" descr="Image result for r programming">
            <a:extLst>
              <a:ext uri="{FF2B5EF4-FFF2-40B4-BE49-F238E27FC236}">
                <a16:creationId xmlns:a16="http://schemas.microsoft.com/office/drawing/2014/main" id="{3918AE49-837A-4DF5-B2F6-6BD23F6F0D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3558" y="2133671"/>
            <a:ext cx="3641682" cy="3641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7999380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73315"/>
            <a:ext cx="8824913" cy="489416"/>
          </a:xfrm>
        </p:spPr>
        <p:txBody>
          <a:bodyPr/>
          <a:lstStyle/>
          <a:p>
            <a:r>
              <a:rPr lang="en-US" sz="3600" dirty="0"/>
              <a:t>The Story of the Five Iron</a:t>
            </a:r>
          </a:p>
        </p:txBody>
      </p:sp>
      <p:pic>
        <p:nvPicPr>
          <p:cNvPr id="4098" name="Picture 2" descr="Image result for 5 iron golf">
            <a:extLst>
              <a:ext uri="{FF2B5EF4-FFF2-40B4-BE49-F238E27FC236}">
                <a16:creationId xmlns:a16="http://schemas.microsoft.com/office/drawing/2014/main" id="{10B3F622-E129-421D-A3FE-4E5A2BCE40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9320" y="1758098"/>
            <a:ext cx="4430597" cy="4430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2111215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73315"/>
            <a:ext cx="8824913" cy="489416"/>
          </a:xfrm>
        </p:spPr>
        <p:txBody>
          <a:bodyPr/>
          <a:lstStyle/>
          <a:p>
            <a:r>
              <a:rPr lang="en-US" sz="3600" dirty="0"/>
              <a:t>Power BI with R</a:t>
            </a:r>
          </a:p>
        </p:txBody>
      </p:sp>
      <p:pic>
        <p:nvPicPr>
          <p:cNvPr id="9218" name="Picture 2" descr="Image result for golf clubs">
            <a:extLst>
              <a:ext uri="{FF2B5EF4-FFF2-40B4-BE49-F238E27FC236}">
                <a16:creationId xmlns:a16="http://schemas.microsoft.com/office/drawing/2014/main" id="{D504E4B5-F63D-461F-A40E-0EEC80AC43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0722" y="1431881"/>
            <a:ext cx="4242062" cy="4846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2264523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73315"/>
            <a:ext cx="8824913" cy="489416"/>
          </a:xfrm>
        </p:spPr>
        <p:txBody>
          <a:bodyPr/>
          <a:lstStyle/>
          <a:p>
            <a:r>
              <a:rPr lang="en-US" sz="3600" dirty="0"/>
              <a:t>Using R with Power BI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D58878A-B640-4DA9-9291-E25BB1F481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3834" y="2128627"/>
            <a:ext cx="5832941" cy="3282358"/>
          </a:xfrm>
          <a:prstGeom prst="rect">
            <a:avLst/>
          </a:prstGeom>
        </p:spPr>
      </p:pic>
      <p:pic>
        <p:nvPicPr>
          <p:cNvPr id="8" name="Picture 4" descr="Image result for r programming">
            <a:extLst>
              <a:ext uri="{FF2B5EF4-FFF2-40B4-BE49-F238E27FC236}">
                <a16:creationId xmlns:a16="http://schemas.microsoft.com/office/drawing/2014/main" id="{E46DF780-44A5-4517-8736-B2575CED90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2680" y="3413385"/>
            <a:ext cx="1526261" cy="1526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1355038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5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5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8F24C7A-F369-4DF6-A07B-2609410579B7}"/>
              </a:ext>
            </a:extLst>
          </p:cNvPr>
          <p:cNvSpPr txBox="1"/>
          <p:nvPr/>
        </p:nvSpPr>
        <p:spPr>
          <a:xfrm>
            <a:off x="653828" y="556296"/>
            <a:ext cx="1099009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It was rumored that the Apple logo was in honor of this pioneer of Computer Science.</a:t>
            </a:r>
          </a:p>
        </p:txBody>
      </p:sp>
      <p:pic>
        <p:nvPicPr>
          <p:cNvPr id="6146" name="Picture 2" descr="Image result for apple">
            <a:extLst>
              <a:ext uri="{FF2B5EF4-FFF2-40B4-BE49-F238E27FC236}">
                <a16:creationId xmlns:a16="http://schemas.microsoft.com/office/drawing/2014/main" id="{825AFE2E-67E3-4399-832A-A897887926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4682" y="2265312"/>
            <a:ext cx="2911678" cy="2911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4467227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5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5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8F24C7A-F369-4DF6-A07B-2609410579B7}"/>
              </a:ext>
            </a:extLst>
          </p:cNvPr>
          <p:cNvSpPr txBox="1"/>
          <p:nvPr/>
        </p:nvSpPr>
        <p:spPr>
          <a:xfrm>
            <a:off x="547167" y="282793"/>
            <a:ext cx="1099009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It was rumored that the Apple logo was in honor of this pioneer of Computer Science.</a:t>
            </a:r>
          </a:p>
        </p:txBody>
      </p:sp>
      <p:pic>
        <p:nvPicPr>
          <p:cNvPr id="6146" name="Picture 2" descr="Image result for apple">
            <a:extLst>
              <a:ext uri="{FF2B5EF4-FFF2-40B4-BE49-F238E27FC236}">
                <a16:creationId xmlns:a16="http://schemas.microsoft.com/office/drawing/2014/main" id="{825AFE2E-67E3-4399-832A-A897887926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6352" y="2113659"/>
            <a:ext cx="2911678" cy="2911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75C1068-03EC-4487-BEAC-995084867DA0}"/>
              </a:ext>
            </a:extLst>
          </p:cNvPr>
          <p:cNvSpPr txBox="1"/>
          <p:nvPr/>
        </p:nvSpPr>
        <p:spPr>
          <a:xfrm>
            <a:off x="453005" y="5519577"/>
            <a:ext cx="110842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Alan Turing – an apple with a bite out of it was found next to him. </a:t>
            </a:r>
          </a:p>
        </p:txBody>
      </p:sp>
    </p:spTree>
    <p:extLst>
      <p:ext uri="{BB962C8B-B14F-4D97-AF65-F5344CB8AC3E}">
        <p14:creationId xmlns:p14="http://schemas.microsoft.com/office/powerpoint/2010/main" val="14929683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88913"/>
            <a:ext cx="10245725" cy="860425"/>
          </a:xfrm>
        </p:spPr>
        <p:txBody>
          <a:bodyPr/>
          <a:lstStyle/>
          <a:p>
            <a:r>
              <a:rPr lang="en-US" sz="4000" dirty="0"/>
              <a:t>Connecting to Your DSVM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AEF974C-CF53-45F4-AC6D-7465D0C55FBA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002" y="1288414"/>
            <a:ext cx="2591118" cy="4736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72B03CA-6507-4BDC-A1C5-CB95EBEFC01B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594383" y="1705292"/>
            <a:ext cx="5651342" cy="3821748"/>
          </a:xfrm>
          <a:prstGeom prst="rect">
            <a:avLst/>
          </a:prstGeom>
        </p:spPr>
      </p:pic>
      <p:sp>
        <p:nvSpPr>
          <p:cNvPr id="5" name="Callout: Line 4">
            <a:extLst>
              <a:ext uri="{FF2B5EF4-FFF2-40B4-BE49-F238E27FC236}">
                <a16:creationId xmlns:a16="http://schemas.microsoft.com/office/drawing/2014/main" id="{5ABCA6AF-94D3-4786-A052-FA2F8AF204CA}"/>
              </a:ext>
            </a:extLst>
          </p:cNvPr>
          <p:cNvSpPr/>
          <p:nvPr/>
        </p:nvSpPr>
        <p:spPr>
          <a:xfrm>
            <a:off x="9271660" y="1668048"/>
            <a:ext cx="2449328" cy="771949"/>
          </a:xfrm>
          <a:prstGeom prst="borderCallout1">
            <a:avLst>
              <a:gd name="adj1" fmla="val 18750"/>
              <a:gd name="adj2" fmla="val -8333"/>
              <a:gd name="adj3" fmla="val 241010"/>
              <a:gd name="adj4" fmla="val -68522"/>
            </a:avLst>
          </a:prstGeom>
          <a:solidFill>
            <a:srgbClr val="7030A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Paste the VM IP Address and click Connect.</a:t>
            </a:r>
          </a:p>
        </p:txBody>
      </p:sp>
      <p:sp>
        <p:nvSpPr>
          <p:cNvPr id="6" name="Callout: Line 5">
            <a:extLst>
              <a:ext uri="{FF2B5EF4-FFF2-40B4-BE49-F238E27FC236}">
                <a16:creationId xmlns:a16="http://schemas.microsoft.com/office/drawing/2014/main" id="{F2E8A2CF-72DA-4802-893B-BAD50DC87B4A}"/>
              </a:ext>
            </a:extLst>
          </p:cNvPr>
          <p:cNvSpPr/>
          <p:nvPr/>
        </p:nvSpPr>
        <p:spPr>
          <a:xfrm>
            <a:off x="4382793" y="5797019"/>
            <a:ext cx="2449328" cy="771949"/>
          </a:xfrm>
          <a:prstGeom prst="borderCallout1">
            <a:avLst>
              <a:gd name="adj1" fmla="val 18750"/>
              <a:gd name="adj2" fmla="val -8333"/>
              <a:gd name="adj3" fmla="val -116585"/>
              <a:gd name="adj4" fmla="val -63239"/>
            </a:avLst>
          </a:prstGeom>
          <a:solidFill>
            <a:srgbClr val="7030A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Start Remote Desktop.</a:t>
            </a:r>
          </a:p>
        </p:txBody>
      </p:sp>
    </p:spTree>
    <p:extLst>
      <p:ext uri="{BB962C8B-B14F-4D97-AF65-F5344CB8AC3E}">
        <p14:creationId xmlns:p14="http://schemas.microsoft.com/office/powerpoint/2010/main" val="1080193918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73315"/>
            <a:ext cx="8824913" cy="489416"/>
          </a:xfrm>
        </p:spPr>
        <p:txBody>
          <a:bodyPr/>
          <a:lstStyle/>
          <a:p>
            <a:r>
              <a:rPr lang="en-US" sz="3600" dirty="0"/>
              <a:t>Why Use R?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-360728" y="1336477"/>
            <a:ext cx="1233181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/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Can do things in Power BI that cannot be done without it.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Tell stories involving machine learning.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Show the research, i.e. how did we get here.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Extend your skillset.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Data Exploration.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8709118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88913"/>
            <a:ext cx="10245725" cy="860425"/>
          </a:xfrm>
        </p:spPr>
        <p:txBody>
          <a:bodyPr/>
          <a:lstStyle/>
          <a:p>
            <a:r>
              <a:rPr lang="en-US" sz="4000" dirty="0"/>
              <a:t>Enabling R Scripts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55102" y="1984073"/>
            <a:ext cx="939691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5400" i="1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pPr algn="ctr"/>
            <a:endParaRPr lang="en-US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10DD33A-96B5-4201-A78D-77D3F26D32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422" y="1070960"/>
            <a:ext cx="4211981" cy="564788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54DC60E-AE87-46DE-80BF-7468050689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8349" y="1070960"/>
            <a:ext cx="6083454" cy="5626262"/>
          </a:xfrm>
          <a:prstGeom prst="rect">
            <a:avLst/>
          </a:prstGeom>
        </p:spPr>
      </p:pic>
      <p:sp>
        <p:nvSpPr>
          <p:cNvPr id="10" name="Callout: Line 9">
            <a:extLst>
              <a:ext uri="{FF2B5EF4-FFF2-40B4-BE49-F238E27FC236}">
                <a16:creationId xmlns:a16="http://schemas.microsoft.com/office/drawing/2014/main" id="{5E19837A-38C2-476C-93E2-8EF9E6D3908F}"/>
              </a:ext>
            </a:extLst>
          </p:cNvPr>
          <p:cNvSpPr/>
          <p:nvPr/>
        </p:nvSpPr>
        <p:spPr>
          <a:xfrm>
            <a:off x="3185797" y="2353789"/>
            <a:ext cx="1444926" cy="507447"/>
          </a:xfrm>
          <a:prstGeom prst="borderCallout1">
            <a:avLst>
              <a:gd name="adj1" fmla="val 18750"/>
              <a:gd name="adj2" fmla="val -8333"/>
              <a:gd name="adj3" fmla="val -65416"/>
              <a:gd name="adj4" fmla="val -32153"/>
            </a:avLst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Select Options</a:t>
            </a:r>
          </a:p>
        </p:txBody>
      </p:sp>
    </p:spTree>
    <p:extLst>
      <p:ext uri="{BB962C8B-B14F-4D97-AF65-F5344CB8AC3E}">
        <p14:creationId xmlns:p14="http://schemas.microsoft.com/office/powerpoint/2010/main" val="3388127760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88913"/>
            <a:ext cx="10245725" cy="860425"/>
          </a:xfrm>
        </p:spPr>
        <p:txBody>
          <a:bodyPr/>
          <a:lstStyle/>
          <a:p>
            <a:r>
              <a:rPr lang="en-US" sz="4000" dirty="0"/>
              <a:t>Power BI R Script as a Data Source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5DEA1F4-D7CD-4A9F-86AD-BE1A270C9C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349" y="1313657"/>
            <a:ext cx="6363682" cy="39747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BF541EB-5C87-464F-AD30-D4C9008014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040" y="1049338"/>
            <a:ext cx="4508139" cy="4899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396329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88913"/>
            <a:ext cx="10245725" cy="860425"/>
          </a:xfrm>
        </p:spPr>
        <p:txBody>
          <a:bodyPr/>
          <a:lstStyle/>
          <a:p>
            <a:r>
              <a:rPr lang="en-US" sz="4000" dirty="0"/>
              <a:t>Power BI R Script as a Data Source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B1DB54-C8E9-459E-8BD4-D7BE75699E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634" y="1306405"/>
            <a:ext cx="9467620" cy="5253786"/>
          </a:xfrm>
          <a:prstGeom prst="rect">
            <a:avLst/>
          </a:prstGeom>
        </p:spPr>
      </p:pic>
      <p:sp>
        <p:nvSpPr>
          <p:cNvPr id="6" name="Callout: Line 5">
            <a:extLst>
              <a:ext uri="{FF2B5EF4-FFF2-40B4-BE49-F238E27FC236}">
                <a16:creationId xmlns:a16="http://schemas.microsoft.com/office/drawing/2014/main" id="{D65BD233-EFD6-47CF-98D0-0463B9DD87AC}"/>
              </a:ext>
            </a:extLst>
          </p:cNvPr>
          <p:cNvSpPr/>
          <p:nvPr/>
        </p:nvSpPr>
        <p:spPr>
          <a:xfrm>
            <a:off x="6550417" y="1479521"/>
            <a:ext cx="3598877" cy="349279"/>
          </a:xfrm>
          <a:prstGeom prst="borderCallout1">
            <a:avLst>
              <a:gd name="adj1" fmla="val 18750"/>
              <a:gd name="adj2" fmla="val -8333"/>
              <a:gd name="adj3" fmla="val 279140"/>
              <a:gd name="adj4" fmla="val -80601"/>
            </a:avLst>
          </a:prstGeom>
          <a:solidFill>
            <a:srgbClr val="7030A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Load an installed package.</a:t>
            </a:r>
          </a:p>
        </p:txBody>
      </p:sp>
      <p:sp>
        <p:nvSpPr>
          <p:cNvPr id="7" name="Callout: Line 6">
            <a:extLst>
              <a:ext uri="{FF2B5EF4-FFF2-40B4-BE49-F238E27FC236}">
                <a16:creationId xmlns:a16="http://schemas.microsoft.com/office/drawing/2014/main" id="{AADD7C9C-F442-46D0-9EEA-CAFFB09CE2A3}"/>
              </a:ext>
            </a:extLst>
          </p:cNvPr>
          <p:cNvSpPr/>
          <p:nvPr/>
        </p:nvSpPr>
        <p:spPr>
          <a:xfrm>
            <a:off x="7543605" y="2369561"/>
            <a:ext cx="3598877" cy="349279"/>
          </a:xfrm>
          <a:prstGeom prst="borderCallout1">
            <a:avLst>
              <a:gd name="adj1" fmla="val 18750"/>
              <a:gd name="adj2" fmla="val -8333"/>
              <a:gd name="adj3" fmla="val 211988"/>
              <a:gd name="adj4" fmla="val -65969"/>
            </a:avLst>
          </a:prstGeom>
          <a:solidFill>
            <a:srgbClr val="7030A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Function returns a data frame.</a:t>
            </a:r>
          </a:p>
        </p:txBody>
      </p:sp>
      <p:sp>
        <p:nvSpPr>
          <p:cNvPr id="8" name="Callout: Line 7">
            <a:extLst>
              <a:ext uri="{FF2B5EF4-FFF2-40B4-BE49-F238E27FC236}">
                <a16:creationId xmlns:a16="http://schemas.microsoft.com/office/drawing/2014/main" id="{DD0675B6-BF01-4160-AFDF-D99B773A6E4E}"/>
              </a:ext>
            </a:extLst>
          </p:cNvPr>
          <p:cNvSpPr/>
          <p:nvPr/>
        </p:nvSpPr>
        <p:spPr>
          <a:xfrm>
            <a:off x="7230718" y="3608882"/>
            <a:ext cx="3911764" cy="648831"/>
          </a:xfrm>
          <a:prstGeom prst="borderCallout1">
            <a:avLst>
              <a:gd name="adj1" fmla="val 18750"/>
              <a:gd name="adj2" fmla="val -8333"/>
              <a:gd name="adj3" fmla="val -18580"/>
              <a:gd name="adj4" fmla="val -37696"/>
            </a:avLst>
          </a:prstGeom>
          <a:solidFill>
            <a:srgbClr val="7030A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New data frame based on </a:t>
            </a:r>
            <a:r>
              <a:rPr lang="en-US" dirty="0" err="1"/>
              <a:t>value_adjusted</a:t>
            </a:r>
            <a:endParaRPr lang="en-US" dirty="0"/>
          </a:p>
        </p:txBody>
      </p:sp>
      <p:sp>
        <p:nvSpPr>
          <p:cNvPr id="9" name="Callout: Line 8">
            <a:extLst>
              <a:ext uri="{FF2B5EF4-FFF2-40B4-BE49-F238E27FC236}">
                <a16:creationId xmlns:a16="http://schemas.microsoft.com/office/drawing/2014/main" id="{4173AF1B-281C-42B4-938D-543D5D70EEBC}"/>
              </a:ext>
            </a:extLst>
          </p:cNvPr>
          <p:cNvSpPr/>
          <p:nvPr/>
        </p:nvSpPr>
        <p:spPr>
          <a:xfrm>
            <a:off x="2426829" y="4134101"/>
            <a:ext cx="3831358" cy="349279"/>
          </a:xfrm>
          <a:prstGeom prst="borderCallout1">
            <a:avLst>
              <a:gd name="adj1" fmla="val 18750"/>
              <a:gd name="adj2" fmla="val -8333"/>
              <a:gd name="adj3" fmla="val -60925"/>
              <a:gd name="adj4" fmla="val -13545"/>
            </a:avLst>
          </a:prstGeom>
          <a:solidFill>
            <a:srgbClr val="7030A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Remove unneeded data frame.</a:t>
            </a:r>
          </a:p>
        </p:txBody>
      </p:sp>
    </p:spTree>
    <p:extLst>
      <p:ext uri="{BB962C8B-B14F-4D97-AF65-F5344CB8AC3E}">
        <p14:creationId xmlns:p14="http://schemas.microsoft.com/office/powerpoint/2010/main" val="205443252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88913"/>
            <a:ext cx="10245725" cy="860425"/>
          </a:xfrm>
        </p:spPr>
        <p:txBody>
          <a:bodyPr/>
          <a:lstStyle/>
          <a:p>
            <a:r>
              <a:rPr lang="en-US" sz="4000" dirty="0"/>
              <a:t>Power BI R Script as a Data Source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BD4DAB-50EB-4E0E-9175-388BD891A4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410" y="966250"/>
            <a:ext cx="8917757" cy="5782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861283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88913"/>
            <a:ext cx="10245725" cy="860425"/>
          </a:xfrm>
        </p:spPr>
        <p:txBody>
          <a:bodyPr/>
          <a:lstStyle/>
          <a:p>
            <a:r>
              <a:rPr lang="en-US" sz="4000" dirty="0"/>
              <a:t>Power BI R Script as a Data Source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253CD53-D0FF-4049-9593-8CF54FF2DC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9077" y="1049338"/>
            <a:ext cx="6852057" cy="5657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146016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88913"/>
            <a:ext cx="10245725" cy="860425"/>
          </a:xfrm>
        </p:spPr>
        <p:txBody>
          <a:bodyPr/>
          <a:lstStyle/>
          <a:p>
            <a:r>
              <a:rPr lang="en-US" sz="4000" dirty="0"/>
              <a:t>Demo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71BA7AB-0863-4299-9412-48E1C7FC3FFA}"/>
              </a:ext>
            </a:extLst>
          </p:cNvPr>
          <p:cNvSpPr txBox="1">
            <a:spLocks/>
          </p:cNvSpPr>
          <p:nvPr/>
        </p:nvSpPr>
        <p:spPr>
          <a:xfrm>
            <a:off x="-75500" y="3076124"/>
            <a:ext cx="12192000" cy="8604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Arial Rounded MT Bold" panose="020F0704030504030204" pitchFamily="34" charset="0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Loading Data from an R Script</a:t>
            </a:r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6FDD4C9-0E7F-4B9A-B520-03CF75535F63}"/>
              </a:ext>
            </a:extLst>
          </p:cNvPr>
          <p:cNvSpPr txBox="1"/>
          <p:nvPr/>
        </p:nvSpPr>
        <p:spPr>
          <a:xfrm>
            <a:off x="8881902" y="6219645"/>
            <a:ext cx="2940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r_adjusted_values_load.r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3183090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88913"/>
            <a:ext cx="10245725" cy="860425"/>
          </a:xfrm>
        </p:spPr>
        <p:txBody>
          <a:bodyPr/>
          <a:lstStyle/>
          <a:p>
            <a:r>
              <a:rPr lang="en-US" sz="4000" dirty="0"/>
              <a:t>Windows with AI Enabled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4DEF15-8075-4B39-89E6-3FB66985D4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7458" y="2281166"/>
            <a:ext cx="7742857" cy="32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34931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88913"/>
            <a:ext cx="10245725" cy="860425"/>
          </a:xfrm>
        </p:spPr>
        <p:txBody>
          <a:bodyPr/>
          <a:lstStyle/>
          <a:p>
            <a:r>
              <a:rPr lang="en-US" sz="4000" dirty="0"/>
              <a:t>Transformation Script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F9BFA0B-E4B5-45D4-8140-D061F29009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994" y="2625147"/>
            <a:ext cx="9229725" cy="2876550"/>
          </a:xfrm>
          <a:prstGeom prst="rect">
            <a:avLst/>
          </a:prstGeom>
        </p:spPr>
      </p:pic>
      <p:sp>
        <p:nvSpPr>
          <p:cNvPr id="5" name="Callout: Line 4">
            <a:extLst>
              <a:ext uri="{FF2B5EF4-FFF2-40B4-BE49-F238E27FC236}">
                <a16:creationId xmlns:a16="http://schemas.microsoft.com/office/drawing/2014/main" id="{0DAF683D-1B6C-4BA4-9424-3596AF685281}"/>
              </a:ext>
            </a:extLst>
          </p:cNvPr>
          <p:cNvSpPr/>
          <p:nvPr/>
        </p:nvSpPr>
        <p:spPr>
          <a:xfrm>
            <a:off x="3694066" y="1639640"/>
            <a:ext cx="2704066" cy="460518"/>
          </a:xfrm>
          <a:prstGeom prst="borderCallout1">
            <a:avLst>
              <a:gd name="adj1" fmla="val 137157"/>
              <a:gd name="adj2" fmla="val 42856"/>
              <a:gd name="adj3" fmla="val 307355"/>
              <a:gd name="adj4" fmla="val 42342"/>
            </a:avLst>
          </a:prstGeom>
          <a:solidFill>
            <a:srgbClr val="7030A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Click on Edit Queries</a:t>
            </a:r>
          </a:p>
        </p:txBody>
      </p:sp>
    </p:spTree>
    <p:extLst>
      <p:ext uri="{BB962C8B-B14F-4D97-AF65-F5344CB8AC3E}">
        <p14:creationId xmlns:p14="http://schemas.microsoft.com/office/powerpoint/2010/main" val="1099024278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88913"/>
            <a:ext cx="10245725" cy="860425"/>
          </a:xfrm>
        </p:spPr>
        <p:txBody>
          <a:bodyPr/>
          <a:lstStyle/>
          <a:p>
            <a:r>
              <a:rPr lang="en-US" sz="4000" dirty="0"/>
              <a:t>Transformation Script</a:t>
            </a:r>
          </a:p>
        </p:txBody>
      </p:sp>
      <p:sp>
        <p:nvSpPr>
          <p:cNvPr id="5" name="Callout: Line 4">
            <a:extLst>
              <a:ext uri="{FF2B5EF4-FFF2-40B4-BE49-F238E27FC236}">
                <a16:creationId xmlns:a16="http://schemas.microsoft.com/office/drawing/2014/main" id="{0DAF683D-1B6C-4BA4-9424-3596AF685281}"/>
              </a:ext>
            </a:extLst>
          </p:cNvPr>
          <p:cNvSpPr/>
          <p:nvPr/>
        </p:nvSpPr>
        <p:spPr>
          <a:xfrm>
            <a:off x="184558" y="1876571"/>
            <a:ext cx="2704066" cy="460518"/>
          </a:xfrm>
          <a:prstGeom prst="borderCallout1">
            <a:avLst>
              <a:gd name="adj1" fmla="val 137157"/>
              <a:gd name="adj2" fmla="val 42856"/>
              <a:gd name="adj3" fmla="val 214451"/>
              <a:gd name="adj4" fmla="val 42342"/>
            </a:avLst>
          </a:prstGeom>
          <a:solidFill>
            <a:srgbClr val="7030A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Click on Transform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225C96B-CAC8-4559-AD5A-E121F3A843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558" y="2953401"/>
            <a:ext cx="10975596" cy="1903325"/>
          </a:xfrm>
          <a:prstGeom prst="rect">
            <a:avLst/>
          </a:prstGeom>
        </p:spPr>
      </p:pic>
      <p:sp>
        <p:nvSpPr>
          <p:cNvPr id="7" name="Callout: Line 6">
            <a:extLst>
              <a:ext uri="{FF2B5EF4-FFF2-40B4-BE49-F238E27FC236}">
                <a16:creationId xmlns:a16="http://schemas.microsoft.com/office/drawing/2014/main" id="{161C15C3-104C-4826-8879-F85C8D51D235}"/>
              </a:ext>
            </a:extLst>
          </p:cNvPr>
          <p:cNvSpPr/>
          <p:nvPr/>
        </p:nvSpPr>
        <p:spPr>
          <a:xfrm>
            <a:off x="9209701" y="1914757"/>
            <a:ext cx="2704066" cy="460518"/>
          </a:xfrm>
          <a:prstGeom prst="borderCallout1">
            <a:avLst>
              <a:gd name="adj1" fmla="val 131692"/>
              <a:gd name="adj2" fmla="val 47509"/>
              <a:gd name="adj3" fmla="val 287317"/>
              <a:gd name="adj4" fmla="val 43893"/>
            </a:avLst>
          </a:prstGeom>
          <a:solidFill>
            <a:srgbClr val="7030A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Click on Run R Script</a:t>
            </a:r>
          </a:p>
        </p:txBody>
      </p:sp>
    </p:spTree>
    <p:extLst>
      <p:ext uri="{BB962C8B-B14F-4D97-AF65-F5344CB8AC3E}">
        <p14:creationId xmlns:p14="http://schemas.microsoft.com/office/powerpoint/2010/main" val="36908322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09C2636-8D09-4506-92FF-79BBECD889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64" y="1494790"/>
            <a:ext cx="4371975" cy="3238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88913"/>
            <a:ext cx="10245725" cy="860425"/>
          </a:xfrm>
        </p:spPr>
        <p:txBody>
          <a:bodyPr/>
          <a:lstStyle/>
          <a:p>
            <a:r>
              <a:rPr lang="en-US" sz="4000" dirty="0"/>
              <a:t>Connecting to Your DSVM</a:t>
            </a:r>
          </a:p>
        </p:txBody>
      </p:sp>
      <p:sp>
        <p:nvSpPr>
          <p:cNvPr id="6" name="Callout: Line 5">
            <a:extLst>
              <a:ext uri="{FF2B5EF4-FFF2-40B4-BE49-F238E27FC236}">
                <a16:creationId xmlns:a16="http://schemas.microsoft.com/office/drawing/2014/main" id="{C5491D3D-2BA6-4F4C-9FF9-881DFDEE5B99}"/>
              </a:ext>
            </a:extLst>
          </p:cNvPr>
          <p:cNvSpPr/>
          <p:nvPr/>
        </p:nvSpPr>
        <p:spPr>
          <a:xfrm>
            <a:off x="4235303" y="2532058"/>
            <a:ext cx="2685882" cy="1423358"/>
          </a:xfrm>
          <a:prstGeom prst="borderCallout1">
            <a:avLst>
              <a:gd name="adj1" fmla="val 18750"/>
              <a:gd name="adj2" fmla="val -8333"/>
              <a:gd name="adj3" fmla="val 90447"/>
              <a:gd name="adj4" fmla="val -95469"/>
            </a:avLst>
          </a:prstGeom>
          <a:solidFill>
            <a:srgbClr val="7030A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You may need to click on More choices.</a:t>
            </a:r>
          </a:p>
        </p:txBody>
      </p:sp>
      <p:sp>
        <p:nvSpPr>
          <p:cNvPr id="9" name="Callout: Line 8">
            <a:extLst>
              <a:ext uri="{FF2B5EF4-FFF2-40B4-BE49-F238E27FC236}">
                <a16:creationId xmlns:a16="http://schemas.microsoft.com/office/drawing/2014/main" id="{F1820CE2-BA10-424B-9E15-110489BBF9C1}"/>
              </a:ext>
            </a:extLst>
          </p:cNvPr>
          <p:cNvSpPr/>
          <p:nvPr/>
        </p:nvSpPr>
        <p:spPr>
          <a:xfrm>
            <a:off x="4113383" y="5178742"/>
            <a:ext cx="2685882" cy="1423358"/>
          </a:xfrm>
          <a:prstGeom prst="borderCallout1">
            <a:avLst>
              <a:gd name="adj1" fmla="val 38023"/>
              <a:gd name="adj2" fmla="val 105906"/>
              <a:gd name="adj3" fmla="val 42622"/>
              <a:gd name="adj4" fmla="val 133765"/>
            </a:avLst>
          </a:prstGeom>
          <a:solidFill>
            <a:srgbClr val="7030A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Use a different account.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B933BFC-3656-46D7-A181-755635B2FD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6761" y="1049338"/>
            <a:ext cx="4333875" cy="576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278303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88913"/>
            <a:ext cx="10245725" cy="860425"/>
          </a:xfrm>
        </p:spPr>
        <p:txBody>
          <a:bodyPr/>
          <a:lstStyle/>
          <a:p>
            <a:r>
              <a:rPr lang="en-US" sz="4000" dirty="0"/>
              <a:t>Transformation Script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1C5ED0-1B1E-49F2-A9B8-61E962C50E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2572" y="1506692"/>
            <a:ext cx="8293695" cy="4957287"/>
          </a:xfrm>
          <a:prstGeom prst="rect">
            <a:avLst/>
          </a:prstGeom>
        </p:spPr>
      </p:pic>
      <p:sp>
        <p:nvSpPr>
          <p:cNvPr id="3" name="Callout: Line 2">
            <a:extLst>
              <a:ext uri="{FF2B5EF4-FFF2-40B4-BE49-F238E27FC236}">
                <a16:creationId xmlns:a16="http://schemas.microsoft.com/office/drawing/2014/main" id="{C6830312-FC7A-4283-B1C0-1D3D71CF5F7D}"/>
              </a:ext>
            </a:extLst>
          </p:cNvPr>
          <p:cNvSpPr/>
          <p:nvPr/>
        </p:nvSpPr>
        <p:spPr>
          <a:xfrm>
            <a:off x="7172586" y="1800033"/>
            <a:ext cx="3598877" cy="1073791"/>
          </a:xfrm>
          <a:prstGeom prst="borderCallout1">
            <a:avLst>
              <a:gd name="adj1" fmla="val 18750"/>
              <a:gd name="adj2" fmla="val -8333"/>
              <a:gd name="adj3" fmla="val 101563"/>
              <a:gd name="adj4" fmla="val -122249"/>
            </a:avLst>
          </a:prstGeom>
          <a:solidFill>
            <a:srgbClr val="7030A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Power BI Passed Data In as the dataset data frame. </a:t>
            </a:r>
          </a:p>
        </p:txBody>
      </p:sp>
      <p:sp>
        <p:nvSpPr>
          <p:cNvPr id="5" name="Callout: Line 4">
            <a:extLst>
              <a:ext uri="{FF2B5EF4-FFF2-40B4-BE49-F238E27FC236}">
                <a16:creationId xmlns:a16="http://schemas.microsoft.com/office/drawing/2014/main" id="{0DAF683D-1B6C-4BA4-9424-3596AF685281}"/>
              </a:ext>
            </a:extLst>
          </p:cNvPr>
          <p:cNvSpPr/>
          <p:nvPr/>
        </p:nvSpPr>
        <p:spPr>
          <a:xfrm>
            <a:off x="5122862" y="3985335"/>
            <a:ext cx="3598877" cy="1073791"/>
          </a:xfrm>
          <a:prstGeom prst="borderCallout1">
            <a:avLst>
              <a:gd name="adj1" fmla="val 18750"/>
              <a:gd name="adj2" fmla="val -8333"/>
              <a:gd name="adj3" fmla="val -53124"/>
              <a:gd name="adj4" fmla="val -78893"/>
            </a:avLst>
          </a:prstGeom>
          <a:solidFill>
            <a:srgbClr val="7030A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is returned via the output data frame.</a:t>
            </a:r>
          </a:p>
        </p:txBody>
      </p:sp>
    </p:spTree>
    <p:extLst>
      <p:ext uri="{BB962C8B-B14F-4D97-AF65-F5344CB8AC3E}">
        <p14:creationId xmlns:p14="http://schemas.microsoft.com/office/powerpoint/2010/main" val="614292190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88913"/>
            <a:ext cx="10245725" cy="860425"/>
          </a:xfrm>
        </p:spPr>
        <p:txBody>
          <a:bodyPr/>
          <a:lstStyle/>
          <a:p>
            <a:r>
              <a:rPr lang="en-US" sz="4000" dirty="0"/>
              <a:t>Demo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34FB8D8-7ECD-4E79-A391-2616E8BBD487}"/>
              </a:ext>
            </a:extLst>
          </p:cNvPr>
          <p:cNvSpPr/>
          <p:nvPr/>
        </p:nvSpPr>
        <p:spPr>
          <a:xfrm>
            <a:off x="7246189" y="5882109"/>
            <a:ext cx="494581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scr_transformation.r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 err="1">
                <a:solidFill>
                  <a:schemeClr val="bg1"/>
                </a:solidFill>
              </a:rPr>
              <a:t>Scr_power_bi_sales_adjusted_measure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6A41D0F-C196-4811-9DCD-7F74B6154D77}"/>
              </a:ext>
            </a:extLst>
          </p:cNvPr>
          <p:cNvSpPr txBox="1">
            <a:spLocks/>
          </p:cNvSpPr>
          <p:nvPr/>
        </p:nvSpPr>
        <p:spPr>
          <a:xfrm>
            <a:off x="-75500" y="3076124"/>
            <a:ext cx="12192000" cy="8604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Arial Rounded MT Bold" panose="020F0704030504030204" pitchFamily="34" charset="0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Transforming Data from an R Script</a:t>
            </a:r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7502107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88913"/>
            <a:ext cx="10245725" cy="860425"/>
          </a:xfrm>
        </p:spPr>
        <p:txBody>
          <a:bodyPr/>
          <a:lstStyle/>
          <a:p>
            <a:r>
              <a:rPr lang="en-US" sz="4000" dirty="0"/>
              <a:t>Visualizations with 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F48714A-3825-4867-87CB-4B5263EA45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6602" y="1049338"/>
            <a:ext cx="7633075" cy="5671503"/>
          </a:xfrm>
          <a:prstGeom prst="rect">
            <a:avLst/>
          </a:prstGeom>
        </p:spPr>
      </p:pic>
      <p:sp>
        <p:nvSpPr>
          <p:cNvPr id="8" name="Callout: Line 7">
            <a:extLst>
              <a:ext uri="{FF2B5EF4-FFF2-40B4-BE49-F238E27FC236}">
                <a16:creationId xmlns:a16="http://schemas.microsoft.com/office/drawing/2014/main" id="{CEEF134D-AE58-4B15-826D-C0512687A91B}"/>
              </a:ext>
            </a:extLst>
          </p:cNvPr>
          <p:cNvSpPr/>
          <p:nvPr/>
        </p:nvSpPr>
        <p:spPr>
          <a:xfrm>
            <a:off x="8394570" y="3771073"/>
            <a:ext cx="1758054" cy="699327"/>
          </a:xfrm>
          <a:prstGeom prst="borderCallout1">
            <a:avLst>
              <a:gd name="adj1" fmla="val 18750"/>
              <a:gd name="adj2" fmla="val -8333"/>
              <a:gd name="adj3" fmla="val -14663"/>
              <a:gd name="adj4" fmla="val -60991"/>
            </a:avLst>
          </a:prstGeom>
          <a:solidFill>
            <a:srgbClr val="7030A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Click on R</a:t>
            </a:r>
          </a:p>
        </p:txBody>
      </p:sp>
    </p:spTree>
    <p:extLst>
      <p:ext uri="{BB962C8B-B14F-4D97-AF65-F5344CB8AC3E}">
        <p14:creationId xmlns:p14="http://schemas.microsoft.com/office/powerpoint/2010/main" val="2010004471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88913"/>
            <a:ext cx="10245725" cy="860425"/>
          </a:xfrm>
        </p:spPr>
        <p:txBody>
          <a:bodyPr/>
          <a:lstStyle/>
          <a:p>
            <a:r>
              <a:rPr lang="en-US" sz="4000" dirty="0"/>
              <a:t>Visualizations with 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D80009D-FF3A-4E12-8E6B-7F4F0D4F03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0042" y="1049338"/>
            <a:ext cx="7660423" cy="5691823"/>
          </a:xfrm>
          <a:prstGeom prst="rect">
            <a:avLst/>
          </a:prstGeom>
        </p:spPr>
      </p:pic>
      <p:sp>
        <p:nvSpPr>
          <p:cNvPr id="8" name="Callout: Line 7">
            <a:extLst>
              <a:ext uri="{FF2B5EF4-FFF2-40B4-BE49-F238E27FC236}">
                <a16:creationId xmlns:a16="http://schemas.microsoft.com/office/drawing/2014/main" id="{CEEF134D-AE58-4B15-826D-C0512687A91B}"/>
              </a:ext>
            </a:extLst>
          </p:cNvPr>
          <p:cNvSpPr/>
          <p:nvPr/>
        </p:nvSpPr>
        <p:spPr>
          <a:xfrm>
            <a:off x="7317610" y="5256689"/>
            <a:ext cx="1758054" cy="699327"/>
          </a:xfrm>
          <a:prstGeom prst="borderCallout1">
            <a:avLst>
              <a:gd name="adj1" fmla="val 18750"/>
              <a:gd name="adj2" fmla="val -8333"/>
              <a:gd name="adj3" fmla="val 103016"/>
              <a:gd name="adj4" fmla="val -69660"/>
            </a:avLst>
          </a:prstGeom>
          <a:solidFill>
            <a:srgbClr val="7030A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Expand Code Window</a:t>
            </a:r>
          </a:p>
        </p:txBody>
      </p:sp>
    </p:spTree>
    <p:extLst>
      <p:ext uri="{BB962C8B-B14F-4D97-AF65-F5344CB8AC3E}">
        <p14:creationId xmlns:p14="http://schemas.microsoft.com/office/powerpoint/2010/main" val="4262486171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0187FFF-8A53-4C0C-B5A8-ECBC70480A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3563" y="1171833"/>
            <a:ext cx="7300278" cy="542422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88913"/>
            <a:ext cx="10245725" cy="860425"/>
          </a:xfrm>
        </p:spPr>
        <p:txBody>
          <a:bodyPr/>
          <a:lstStyle/>
          <a:p>
            <a:r>
              <a:rPr lang="en-US" sz="4000" dirty="0"/>
              <a:t>Visualizations with R</a:t>
            </a:r>
          </a:p>
        </p:txBody>
      </p:sp>
      <p:sp>
        <p:nvSpPr>
          <p:cNvPr id="8" name="Callout: Line 7">
            <a:extLst>
              <a:ext uri="{FF2B5EF4-FFF2-40B4-BE49-F238E27FC236}">
                <a16:creationId xmlns:a16="http://schemas.microsoft.com/office/drawing/2014/main" id="{CEEF134D-AE58-4B15-826D-C0512687A91B}"/>
              </a:ext>
            </a:extLst>
          </p:cNvPr>
          <p:cNvSpPr/>
          <p:nvPr/>
        </p:nvSpPr>
        <p:spPr>
          <a:xfrm>
            <a:off x="4426050" y="3427889"/>
            <a:ext cx="2665629" cy="1123791"/>
          </a:xfrm>
          <a:prstGeom prst="borderCallout1">
            <a:avLst>
              <a:gd name="adj1" fmla="val 117542"/>
              <a:gd name="adj2" fmla="val 37322"/>
              <a:gd name="adj3" fmla="val 175387"/>
              <a:gd name="adj4" fmla="val -28493"/>
            </a:avLst>
          </a:prstGeom>
          <a:solidFill>
            <a:srgbClr val="7030A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passed to Script as dataset data frame.</a:t>
            </a:r>
          </a:p>
        </p:txBody>
      </p:sp>
    </p:spTree>
    <p:extLst>
      <p:ext uri="{BB962C8B-B14F-4D97-AF65-F5344CB8AC3E}">
        <p14:creationId xmlns:p14="http://schemas.microsoft.com/office/powerpoint/2010/main" val="3931235325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7202F34-7868-4EA1-980A-A25350EF57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272" y="2016760"/>
            <a:ext cx="10139204" cy="33680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88913"/>
            <a:ext cx="10245725" cy="860425"/>
          </a:xfrm>
        </p:spPr>
        <p:txBody>
          <a:bodyPr/>
          <a:lstStyle/>
          <a:p>
            <a:r>
              <a:rPr lang="en-US" sz="4000" dirty="0"/>
              <a:t>Visualizations with R</a:t>
            </a:r>
          </a:p>
        </p:txBody>
      </p:sp>
      <p:sp>
        <p:nvSpPr>
          <p:cNvPr id="8" name="Callout: Line 7">
            <a:extLst>
              <a:ext uri="{FF2B5EF4-FFF2-40B4-BE49-F238E27FC236}">
                <a16:creationId xmlns:a16="http://schemas.microsoft.com/office/drawing/2014/main" id="{CEEF134D-AE58-4B15-826D-C0512687A91B}"/>
              </a:ext>
            </a:extLst>
          </p:cNvPr>
          <p:cNvSpPr/>
          <p:nvPr/>
        </p:nvSpPr>
        <p:spPr>
          <a:xfrm>
            <a:off x="6890702" y="2721255"/>
            <a:ext cx="2665629" cy="783946"/>
          </a:xfrm>
          <a:prstGeom prst="borderCallout1">
            <a:avLst>
              <a:gd name="adj1" fmla="val 115734"/>
              <a:gd name="adj2" fmla="val 11785"/>
              <a:gd name="adj3" fmla="val 182771"/>
              <a:gd name="adj4" fmla="val -15915"/>
            </a:avLst>
          </a:prstGeom>
          <a:solidFill>
            <a:srgbClr val="7030A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Code renders visualization.</a:t>
            </a:r>
          </a:p>
        </p:txBody>
      </p:sp>
      <p:sp>
        <p:nvSpPr>
          <p:cNvPr id="7" name="Callout: Line 6">
            <a:extLst>
              <a:ext uri="{FF2B5EF4-FFF2-40B4-BE49-F238E27FC236}">
                <a16:creationId xmlns:a16="http://schemas.microsoft.com/office/drawing/2014/main" id="{547F9D5E-EC50-46A9-BC6A-9A2E6EA206DC}"/>
              </a:ext>
            </a:extLst>
          </p:cNvPr>
          <p:cNvSpPr/>
          <p:nvPr/>
        </p:nvSpPr>
        <p:spPr>
          <a:xfrm>
            <a:off x="1859280" y="2329282"/>
            <a:ext cx="3538277" cy="783946"/>
          </a:xfrm>
          <a:prstGeom prst="borderCallout1">
            <a:avLst>
              <a:gd name="adj1" fmla="val 115734"/>
              <a:gd name="adj2" fmla="val 11785"/>
              <a:gd name="adj3" fmla="val 177587"/>
              <a:gd name="adj4" fmla="val 6769"/>
            </a:avLst>
          </a:prstGeom>
          <a:solidFill>
            <a:srgbClr val="7030A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Packages must be installed.</a:t>
            </a:r>
          </a:p>
        </p:txBody>
      </p:sp>
    </p:spTree>
    <p:extLst>
      <p:ext uri="{BB962C8B-B14F-4D97-AF65-F5344CB8AC3E}">
        <p14:creationId xmlns:p14="http://schemas.microsoft.com/office/powerpoint/2010/main" val="2062765412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1DFA80-988B-4E22-8DA8-9059FFC78E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0082" y="3810001"/>
            <a:ext cx="4936796" cy="142363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88913"/>
            <a:ext cx="10245725" cy="860425"/>
          </a:xfrm>
        </p:spPr>
        <p:txBody>
          <a:bodyPr/>
          <a:lstStyle/>
          <a:p>
            <a:r>
              <a:rPr lang="en-US" sz="4000" dirty="0"/>
              <a:t>Visualizations with R</a:t>
            </a:r>
          </a:p>
        </p:txBody>
      </p:sp>
      <p:sp>
        <p:nvSpPr>
          <p:cNvPr id="7" name="Callout: Line 6">
            <a:extLst>
              <a:ext uri="{FF2B5EF4-FFF2-40B4-BE49-F238E27FC236}">
                <a16:creationId xmlns:a16="http://schemas.microsoft.com/office/drawing/2014/main" id="{547F9D5E-EC50-46A9-BC6A-9A2E6EA206DC}"/>
              </a:ext>
            </a:extLst>
          </p:cNvPr>
          <p:cNvSpPr/>
          <p:nvPr/>
        </p:nvSpPr>
        <p:spPr>
          <a:xfrm>
            <a:off x="1666241" y="2156562"/>
            <a:ext cx="1849119" cy="783946"/>
          </a:xfrm>
          <a:prstGeom prst="borderCallout1">
            <a:avLst>
              <a:gd name="adj1" fmla="val 115734"/>
              <a:gd name="adj2" fmla="val 51345"/>
              <a:gd name="adj3" fmla="val 241091"/>
              <a:gd name="adj4" fmla="val 110065"/>
            </a:avLst>
          </a:prstGeom>
          <a:solidFill>
            <a:srgbClr val="7030A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Run Script</a:t>
            </a:r>
          </a:p>
        </p:txBody>
      </p:sp>
      <p:sp>
        <p:nvSpPr>
          <p:cNvPr id="9" name="Callout: Line 8">
            <a:extLst>
              <a:ext uri="{FF2B5EF4-FFF2-40B4-BE49-F238E27FC236}">
                <a16:creationId xmlns:a16="http://schemas.microsoft.com/office/drawing/2014/main" id="{3A532C65-7215-432E-9435-2BE08E84BD64}"/>
              </a:ext>
            </a:extLst>
          </p:cNvPr>
          <p:cNvSpPr/>
          <p:nvPr/>
        </p:nvSpPr>
        <p:spPr>
          <a:xfrm>
            <a:off x="3769361" y="2156562"/>
            <a:ext cx="1849119" cy="783946"/>
          </a:xfrm>
          <a:prstGeom prst="borderCallout1">
            <a:avLst>
              <a:gd name="adj1" fmla="val 115734"/>
              <a:gd name="adj2" fmla="val 51345"/>
              <a:gd name="adj3" fmla="val 226835"/>
              <a:gd name="adj4" fmla="val 50724"/>
            </a:avLst>
          </a:prstGeom>
          <a:solidFill>
            <a:srgbClr val="7030A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Script Options</a:t>
            </a:r>
          </a:p>
        </p:txBody>
      </p:sp>
      <p:sp>
        <p:nvSpPr>
          <p:cNvPr id="10" name="Callout: Line 9">
            <a:extLst>
              <a:ext uri="{FF2B5EF4-FFF2-40B4-BE49-F238E27FC236}">
                <a16:creationId xmlns:a16="http://schemas.microsoft.com/office/drawing/2014/main" id="{9C22D816-EB35-4066-88D4-8CE3294A69AC}"/>
              </a:ext>
            </a:extLst>
          </p:cNvPr>
          <p:cNvSpPr/>
          <p:nvPr/>
        </p:nvSpPr>
        <p:spPr>
          <a:xfrm>
            <a:off x="6055361" y="2156562"/>
            <a:ext cx="1849119" cy="783946"/>
          </a:xfrm>
          <a:prstGeom prst="borderCallout1">
            <a:avLst>
              <a:gd name="adj1" fmla="val 115734"/>
              <a:gd name="adj2" fmla="val 51345"/>
              <a:gd name="adj3" fmla="val 234611"/>
              <a:gd name="adj4" fmla="val -21803"/>
            </a:avLst>
          </a:prstGeom>
          <a:solidFill>
            <a:srgbClr val="7030A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Go To R IDE</a:t>
            </a:r>
          </a:p>
        </p:txBody>
      </p:sp>
      <p:sp>
        <p:nvSpPr>
          <p:cNvPr id="11" name="Callout: Line 10">
            <a:extLst>
              <a:ext uri="{FF2B5EF4-FFF2-40B4-BE49-F238E27FC236}">
                <a16:creationId xmlns:a16="http://schemas.microsoft.com/office/drawing/2014/main" id="{080B14EC-57CD-4267-B93E-DC41B66EBEA7}"/>
              </a:ext>
            </a:extLst>
          </p:cNvPr>
          <p:cNvSpPr/>
          <p:nvPr/>
        </p:nvSpPr>
        <p:spPr>
          <a:xfrm>
            <a:off x="8473441" y="2156562"/>
            <a:ext cx="2204719" cy="783946"/>
          </a:xfrm>
          <a:prstGeom prst="borderCallout1">
            <a:avLst>
              <a:gd name="adj1" fmla="val 115734"/>
              <a:gd name="adj2" fmla="val 51345"/>
              <a:gd name="adj3" fmla="val 270899"/>
              <a:gd name="adj4" fmla="val -96634"/>
            </a:avLst>
          </a:prstGeom>
          <a:solidFill>
            <a:srgbClr val="7030A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Expand/Contract Script Pane</a:t>
            </a:r>
          </a:p>
        </p:txBody>
      </p:sp>
    </p:spTree>
    <p:extLst>
      <p:ext uri="{BB962C8B-B14F-4D97-AF65-F5344CB8AC3E}">
        <p14:creationId xmlns:p14="http://schemas.microsoft.com/office/powerpoint/2010/main" val="3408797353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88913"/>
            <a:ext cx="10245725" cy="860425"/>
          </a:xfrm>
        </p:spPr>
        <p:txBody>
          <a:bodyPr/>
          <a:lstStyle/>
          <a:p>
            <a:r>
              <a:rPr lang="en-US" sz="4000" dirty="0"/>
              <a:t>Demo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ECDF1E0-A92F-41D7-AEE3-7591F629DB38}"/>
              </a:ext>
            </a:extLst>
          </p:cNvPr>
          <p:cNvSpPr txBox="1">
            <a:spLocks/>
          </p:cNvSpPr>
          <p:nvPr/>
        </p:nvSpPr>
        <p:spPr>
          <a:xfrm>
            <a:off x="10245725" y="6268135"/>
            <a:ext cx="3094746" cy="44345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Arial Rounded MT Bold" panose="020F0704030504030204" pitchFamily="34" charset="0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r_visualization.r</a:t>
            </a:r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6EAD18F-07A3-40B7-B7CE-320C5FF03051}"/>
              </a:ext>
            </a:extLst>
          </p:cNvPr>
          <p:cNvSpPr txBox="1">
            <a:spLocks/>
          </p:cNvSpPr>
          <p:nvPr/>
        </p:nvSpPr>
        <p:spPr>
          <a:xfrm>
            <a:off x="76900" y="3228524"/>
            <a:ext cx="12192000" cy="8604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Arial Rounded MT Bold" panose="020F0704030504030204" pitchFamily="34" charset="0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Loading Data from an R Script</a:t>
            </a:r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3974532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88913"/>
            <a:ext cx="10245725" cy="860425"/>
          </a:xfrm>
        </p:spPr>
        <p:txBody>
          <a:bodyPr/>
          <a:lstStyle/>
          <a:p>
            <a:r>
              <a:rPr lang="en-US" sz="4000" dirty="0"/>
              <a:t>Visualizations with 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55102" y="1984073"/>
            <a:ext cx="939691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5400" i="1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pPr algn="ctr"/>
            <a:endParaRPr lang="en-US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609185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88913"/>
            <a:ext cx="10245725" cy="860425"/>
          </a:xfrm>
        </p:spPr>
        <p:txBody>
          <a:bodyPr/>
          <a:lstStyle/>
          <a:p>
            <a:r>
              <a:rPr lang="en-US" sz="4000" dirty="0"/>
              <a:t>Visualizations with 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55102" y="1984073"/>
            <a:ext cx="939691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5400" i="1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pPr algn="ctr"/>
            <a:endParaRPr lang="en-US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69AD34-842C-4284-8F1D-DA6CF64183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238" y="1012344"/>
            <a:ext cx="10114761" cy="5452110"/>
          </a:xfrm>
          <a:prstGeom prst="rect">
            <a:avLst/>
          </a:prstGeom>
        </p:spPr>
      </p:pic>
      <p:sp>
        <p:nvSpPr>
          <p:cNvPr id="6" name="Callout: Line 5">
            <a:extLst>
              <a:ext uri="{FF2B5EF4-FFF2-40B4-BE49-F238E27FC236}">
                <a16:creationId xmlns:a16="http://schemas.microsoft.com/office/drawing/2014/main" id="{9FF58F95-6F8B-415A-AB03-442E1293BA22}"/>
              </a:ext>
            </a:extLst>
          </p:cNvPr>
          <p:cNvSpPr/>
          <p:nvPr/>
        </p:nvSpPr>
        <p:spPr>
          <a:xfrm>
            <a:off x="8371007" y="4673134"/>
            <a:ext cx="3598877" cy="556490"/>
          </a:xfrm>
          <a:prstGeom prst="borderCallout1">
            <a:avLst>
              <a:gd name="adj1" fmla="val 107691"/>
              <a:gd name="adj2" fmla="val 19333"/>
              <a:gd name="adj3" fmla="val 204781"/>
              <a:gd name="adj4" fmla="val -4853"/>
            </a:avLst>
          </a:prstGeom>
          <a:solidFill>
            <a:srgbClr val="7030A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Click to Edit R Script</a:t>
            </a:r>
          </a:p>
        </p:txBody>
      </p:sp>
    </p:spTree>
    <p:extLst>
      <p:ext uri="{BB962C8B-B14F-4D97-AF65-F5344CB8AC3E}">
        <p14:creationId xmlns:p14="http://schemas.microsoft.com/office/powerpoint/2010/main" val="6084127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57640"/>
            <a:ext cx="8825657" cy="644697"/>
          </a:xfrm>
        </p:spPr>
        <p:txBody>
          <a:bodyPr/>
          <a:lstStyle/>
          <a:p>
            <a:r>
              <a:rPr lang="en-US" sz="3200" dirty="0"/>
              <a:t>About Bryan Cafferky…</a:t>
            </a:r>
          </a:p>
        </p:txBody>
      </p:sp>
      <p:sp>
        <p:nvSpPr>
          <p:cNvPr id="6" name="Rectangle 5"/>
          <p:cNvSpPr/>
          <p:nvPr/>
        </p:nvSpPr>
        <p:spPr>
          <a:xfrm>
            <a:off x="201868" y="5169550"/>
            <a:ext cx="485382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3"/>
              </a:rPr>
              <a:t>bryan256@msn.com</a:t>
            </a:r>
            <a:endParaRPr lang="en-US" sz="1200" dirty="0"/>
          </a:p>
          <a:p>
            <a:endParaRPr lang="en-US" sz="1200" dirty="0">
              <a:hlinkClick r:id="rId4"/>
            </a:endParaRPr>
          </a:p>
          <a:p>
            <a:r>
              <a:rPr lang="en-US" sz="1200" dirty="0">
                <a:hlinkClick r:id="rId4"/>
              </a:rPr>
              <a:t>www.sql-fy.com</a:t>
            </a:r>
            <a:endParaRPr lang="en-US" sz="1200" dirty="0"/>
          </a:p>
          <a:p>
            <a:endParaRPr lang="en-US" sz="1200" dirty="0"/>
          </a:p>
          <a:p>
            <a:r>
              <a:rPr lang="en-US" sz="1200" u="sng" dirty="0">
                <a:solidFill>
                  <a:schemeClr val="accent4">
                    <a:lumMod val="20000"/>
                    <a:lumOff val="80000"/>
                  </a:schemeClr>
                </a:solidFill>
                <a:hlinkClick r:id="rId5"/>
              </a:rPr>
              <a:t>https://www.linkedin.com/in/bryancafferky</a:t>
            </a:r>
            <a:endParaRPr lang="en-US" sz="1200" u="sng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  <a:p>
            <a:endParaRPr lang="en-US" sz="1200" u="sng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  <a:p>
            <a:r>
              <a:rPr lang="en-US" sz="12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@BryanCafferky – follow me!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01337" y="1099975"/>
            <a:ext cx="9308702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Arial Narrow" panose="020B0606020202030204" pitchFamily="34" charset="0"/>
              </a:rPr>
              <a:t>Data Solutions Enabler (TSP) </a:t>
            </a:r>
          </a:p>
          <a:p>
            <a:endParaRPr lang="en-US" sz="2000" dirty="0">
              <a:solidFill>
                <a:schemeClr val="bg1"/>
              </a:solidFill>
              <a:latin typeface="Arial Narrow" panose="020B0606020202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Arial Narrow" panose="020B0606020202030204" pitchFamily="34" charset="0"/>
              </a:rPr>
              <a:t>Decades of IT Experience in health care, insurance, banking, and ecommerce.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  <a:latin typeface="Arial Narrow" panose="020B0606020202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Arial Narrow" panose="020B0606020202030204" pitchFamily="34" charset="0"/>
              </a:rPr>
              <a:t>Microsoft MVP.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  <a:latin typeface="Arial Narrow" panose="020B0606020202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Arial Narrow" panose="020B0606020202030204" pitchFamily="34" charset="0"/>
              </a:rPr>
              <a:t>Author of Pro PowerShell for Database Developers.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  <a:latin typeface="Arial Narrow" panose="020B0606020202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Arial Narrow" panose="020B0606020202030204" pitchFamily="34" charset="0"/>
              </a:rPr>
              <a:t>Founded and lead PASS Chapter The RI Microsoft BI User Group and The SNE R User Group.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  <a:latin typeface="Arial Narrow" panose="020B0606020202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Arial Narrow" panose="020B0606020202030204" pitchFamily="34" charset="0"/>
              </a:rPr>
              <a:t>Frequent presenter at technical conferences and user groups.</a:t>
            </a:r>
          </a:p>
          <a:p>
            <a:endParaRPr lang="en-US" sz="2000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4236" y="5169550"/>
            <a:ext cx="1792855" cy="1547405"/>
          </a:xfrm>
          <a:prstGeom prst="rect">
            <a:avLst/>
          </a:prstGeom>
        </p:spPr>
      </p:pic>
      <p:pic>
        <p:nvPicPr>
          <p:cNvPr id="10" name="Picture 9" descr="A picture containing clipart&#10;&#10;Description generated with high confidence">
            <a:extLst>
              <a:ext uri="{FF2B5EF4-FFF2-40B4-BE49-F238E27FC236}">
                <a16:creationId xmlns:a16="http://schemas.microsoft.com/office/drawing/2014/main" id="{CB46BA7D-8195-430D-B1B2-59EA4330DB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45548" y="6176745"/>
            <a:ext cx="434476" cy="43447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2997701-9E60-43F9-8590-E626932BF970}"/>
              </a:ext>
            </a:extLst>
          </p:cNvPr>
          <p:cNvSpPr/>
          <p:nvPr/>
        </p:nvSpPr>
        <p:spPr>
          <a:xfrm>
            <a:off x="5531480" y="6176745"/>
            <a:ext cx="34467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Subscribe to me on YouTube!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BC7EE8-6B82-4FC9-B46E-BBAA5D14507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25583" y="1204940"/>
            <a:ext cx="1135348" cy="242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5043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88913"/>
            <a:ext cx="10245725" cy="860425"/>
          </a:xfrm>
        </p:spPr>
        <p:txBody>
          <a:bodyPr/>
          <a:lstStyle/>
          <a:p>
            <a:r>
              <a:rPr lang="en-US" sz="4000" dirty="0"/>
              <a:t>Connecting to Your DSVM</a:t>
            </a:r>
          </a:p>
        </p:txBody>
      </p:sp>
      <p:sp>
        <p:nvSpPr>
          <p:cNvPr id="6" name="Callout: Line 5">
            <a:extLst>
              <a:ext uri="{FF2B5EF4-FFF2-40B4-BE49-F238E27FC236}">
                <a16:creationId xmlns:a16="http://schemas.microsoft.com/office/drawing/2014/main" id="{C5491D3D-2BA6-4F4C-9FF9-881DFDEE5B99}"/>
              </a:ext>
            </a:extLst>
          </p:cNvPr>
          <p:cNvSpPr/>
          <p:nvPr/>
        </p:nvSpPr>
        <p:spPr>
          <a:xfrm>
            <a:off x="6096000" y="2108488"/>
            <a:ext cx="2685882" cy="1423358"/>
          </a:xfrm>
          <a:prstGeom prst="borderCallout1">
            <a:avLst>
              <a:gd name="adj1" fmla="val 18750"/>
              <a:gd name="adj2" fmla="val -8333"/>
              <a:gd name="adj3" fmla="val 6932"/>
              <a:gd name="adj4" fmla="val -74286"/>
            </a:avLst>
          </a:prstGeom>
          <a:solidFill>
            <a:srgbClr val="7030A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Enter the admin user account and password you set for the VM and click Ok.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CD26918-C8D2-42F4-811B-5FCE5B9B25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457" y="1049338"/>
            <a:ext cx="3895725" cy="5514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986421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88913"/>
            <a:ext cx="10245725" cy="860425"/>
          </a:xfrm>
        </p:spPr>
        <p:txBody>
          <a:bodyPr/>
          <a:lstStyle/>
          <a:p>
            <a:r>
              <a:rPr lang="en-US" sz="4000" dirty="0"/>
              <a:t>Demo with Predictive Model</a:t>
            </a:r>
          </a:p>
        </p:txBody>
      </p:sp>
    </p:spTree>
    <p:extLst>
      <p:ext uri="{BB962C8B-B14F-4D97-AF65-F5344CB8AC3E}">
        <p14:creationId xmlns:p14="http://schemas.microsoft.com/office/powerpoint/2010/main" val="4092143661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88913"/>
            <a:ext cx="10245725" cy="860425"/>
          </a:xfrm>
        </p:spPr>
        <p:txBody>
          <a:bodyPr/>
          <a:lstStyle/>
          <a:p>
            <a:r>
              <a:rPr lang="en-US" sz="4000" dirty="0"/>
              <a:t>Data Sources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71BA7AB-0863-4299-9412-48E1C7FC3FFA}"/>
              </a:ext>
            </a:extLst>
          </p:cNvPr>
          <p:cNvSpPr txBox="1">
            <a:spLocks/>
          </p:cNvSpPr>
          <p:nvPr/>
        </p:nvSpPr>
        <p:spPr>
          <a:xfrm>
            <a:off x="253068" y="1418670"/>
            <a:ext cx="10245725" cy="8604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Arial Rounded MT Bold" panose="020F0704030504030204" pitchFamily="34" charset="0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Built In R Data</a:t>
            </a:r>
          </a:p>
          <a:p>
            <a:pPr>
              <a:spcAft>
                <a:spcPts val="600"/>
              </a:spcAft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sz="2400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data()</a:t>
            </a:r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MRAN</a:t>
            </a:r>
          </a:p>
          <a:p>
            <a:pPr>
              <a:spcAft>
                <a:spcPts val="600"/>
              </a:spcAft>
            </a:pPr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 Packages that Get Data</a:t>
            </a:r>
          </a:p>
          <a:p>
            <a:pPr>
              <a:spcAft>
                <a:spcPts val="600"/>
              </a:spcAft>
            </a:pPr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2FC6EDE-5A9F-4C05-AFA0-BD2F3924CF0D}"/>
              </a:ext>
            </a:extLst>
          </p:cNvPr>
          <p:cNvSpPr/>
          <p:nvPr/>
        </p:nvSpPr>
        <p:spPr>
          <a:xfrm>
            <a:off x="756682" y="3139520"/>
            <a:ext cx="53767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https://mran.microsoft.com/documents/data/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44AF53-DDEE-4EBE-8714-8079A4DC8289}"/>
              </a:ext>
            </a:extLst>
          </p:cNvPr>
          <p:cNvSpPr/>
          <p:nvPr/>
        </p:nvSpPr>
        <p:spPr>
          <a:xfrm>
            <a:off x="756682" y="4184611"/>
            <a:ext cx="84952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http://blog.revolutionanalytics.com/2016/01/new-data-sources-for-r.html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4280637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88913"/>
            <a:ext cx="10245725" cy="860425"/>
          </a:xfrm>
        </p:spPr>
        <p:txBody>
          <a:bodyPr/>
          <a:lstStyle/>
          <a:p>
            <a:r>
              <a:rPr lang="en-US" sz="4000" dirty="0"/>
              <a:t>Review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917949-211A-4E7A-90AF-C41B5D10C597}"/>
              </a:ext>
            </a:extLst>
          </p:cNvPr>
          <p:cNvSpPr txBox="1"/>
          <p:nvPr/>
        </p:nvSpPr>
        <p:spPr>
          <a:xfrm>
            <a:off x="-192946" y="1353256"/>
            <a:ext cx="11316747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/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R is a popular open source data science language.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The Comprehensive R Archive Network (CRAN) maintains R.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R has rich support for statistics and visualizations.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R is a vectorized language.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R is Extended with new Functionality via Packages.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3362349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D2A6562-A401-4533-ACF2-80F22798A9A3}"/>
              </a:ext>
            </a:extLst>
          </p:cNvPr>
          <p:cNvSpPr/>
          <p:nvPr/>
        </p:nvSpPr>
        <p:spPr>
          <a:xfrm>
            <a:off x="0" y="0"/>
            <a:ext cx="860876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sz="4400" b="1" dirty="0">
                <a:solidFill>
                  <a:srgbClr val="0070C0"/>
                </a:solidFill>
                <a:latin typeface="Arial Rounded MT Bold" panose="020F0704030504030204" pitchFamily="34" charset="0"/>
              </a:rPr>
              <a:t>End of Part 6 – Power BI with R</a:t>
            </a:r>
          </a:p>
        </p:txBody>
      </p:sp>
      <p:pic>
        <p:nvPicPr>
          <p:cNvPr id="3" name="Picture 2" descr="Image result for end">
            <a:extLst>
              <a:ext uri="{FF2B5EF4-FFF2-40B4-BE49-F238E27FC236}">
                <a16:creationId xmlns:a16="http://schemas.microsoft.com/office/drawing/2014/main" id="{1C4CADA3-2383-45BF-B55B-FED66C07BB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750" y="1616710"/>
            <a:ext cx="47625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99048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88913"/>
            <a:ext cx="10245725" cy="860425"/>
          </a:xfrm>
        </p:spPr>
        <p:txBody>
          <a:bodyPr/>
          <a:lstStyle/>
          <a:p>
            <a:r>
              <a:rPr lang="en-US" sz="4000" dirty="0"/>
              <a:t>Connecting to Your DSVM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B953846-8B75-473F-9DAF-34F29EB279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930" y="1389062"/>
            <a:ext cx="3771900" cy="3876675"/>
          </a:xfrm>
          <a:prstGeom prst="rect">
            <a:avLst/>
          </a:prstGeom>
        </p:spPr>
      </p:pic>
      <p:sp>
        <p:nvSpPr>
          <p:cNvPr id="6" name="Callout: Line 5">
            <a:extLst>
              <a:ext uri="{FF2B5EF4-FFF2-40B4-BE49-F238E27FC236}">
                <a16:creationId xmlns:a16="http://schemas.microsoft.com/office/drawing/2014/main" id="{C5491D3D-2BA6-4F4C-9FF9-881DFDEE5B99}"/>
              </a:ext>
            </a:extLst>
          </p:cNvPr>
          <p:cNvSpPr/>
          <p:nvPr/>
        </p:nvSpPr>
        <p:spPr>
          <a:xfrm>
            <a:off x="6258560" y="3154968"/>
            <a:ext cx="2685882" cy="1423358"/>
          </a:xfrm>
          <a:prstGeom prst="borderCallout1">
            <a:avLst>
              <a:gd name="adj1" fmla="val 18750"/>
              <a:gd name="adj2" fmla="val -8333"/>
              <a:gd name="adj3" fmla="val 18352"/>
              <a:gd name="adj4" fmla="val -76934"/>
            </a:avLst>
          </a:prstGeom>
          <a:solidFill>
            <a:srgbClr val="7030A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If you see this popup, just check the Don’t Ask me again check box and click Yes.</a:t>
            </a:r>
          </a:p>
        </p:txBody>
      </p:sp>
    </p:spTree>
    <p:extLst>
      <p:ext uri="{BB962C8B-B14F-4D97-AF65-F5344CB8AC3E}">
        <p14:creationId xmlns:p14="http://schemas.microsoft.com/office/powerpoint/2010/main" val="36453706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88913"/>
            <a:ext cx="10245725" cy="860425"/>
          </a:xfrm>
        </p:spPr>
        <p:txBody>
          <a:bodyPr/>
          <a:lstStyle/>
          <a:p>
            <a:r>
              <a:rPr lang="en-US" sz="4000" dirty="0"/>
              <a:t>Connecting to Your DSVM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59D5C0-222B-4128-A7EB-D8D94CF6FD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8880" y="1272857"/>
            <a:ext cx="9448800" cy="5314950"/>
          </a:xfrm>
          <a:prstGeom prst="rect">
            <a:avLst/>
          </a:prstGeom>
        </p:spPr>
      </p:pic>
      <p:sp>
        <p:nvSpPr>
          <p:cNvPr id="6" name="Callout: Line 5">
            <a:extLst>
              <a:ext uri="{FF2B5EF4-FFF2-40B4-BE49-F238E27FC236}">
                <a16:creationId xmlns:a16="http://schemas.microsoft.com/office/drawing/2014/main" id="{C5491D3D-2BA6-4F4C-9FF9-881DFDEE5B99}"/>
              </a:ext>
            </a:extLst>
          </p:cNvPr>
          <p:cNvSpPr/>
          <p:nvPr/>
        </p:nvSpPr>
        <p:spPr>
          <a:xfrm>
            <a:off x="4474043" y="2717321"/>
            <a:ext cx="2685882" cy="1423358"/>
          </a:xfrm>
          <a:prstGeom prst="borderCallout1">
            <a:avLst>
              <a:gd name="adj1" fmla="val 18750"/>
              <a:gd name="adj2" fmla="val -8333"/>
              <a:gd name="adj3" fmla="val 18353"/>
              <a:gd name="adj4" fmla="val -8088"/>
            </a:avLst>
          </a:prstGeom>
          <a:solidFill>
            <a:srgbClr val="FF000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Wait until the VM is set up and Initialized.  This can take a few minutes.  Be patient.</a:t>
            </a:r>
          </a:p>
        </p:txBody>
      </p:sp>
    </p:spTree>
    <p:extLst>
      <p:ext uri="{BB962C8B-B14F-4D97-AF65-F5344CB8AC3E}">
        <p14:creationId xmlns:p14="http://schemas.microsoft.com/office/powerpoint/2010/main" val="38122179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88913"/>
            <a:ext cx="10245725" cy="860425"/>
          </a:xfrm>
        </p:spPr>
        <p:txBody>
          <a:bodyPr/>
          <a:lstStyle/>
          <a:p>
            <a:r>
              <a:rPr lang="en-US" sz="4000" dirty="0"/>
              <a:t>Connecting to Your DSVM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A12A16C-05F8-4472-B771-BDC1C49E7900}"/>
              </a:ext>
            </a:extLst>
          </p:cNvPr>
          <p:cNvSpPr/>
          <p:nvPr/>
        </p:nvSpPr>
        <p:spPr>
          <a:xfrm>
            <a:off x="2346785" y="3321018"/>
            <a:ext cx="71016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You’re Good to Go!!!</a:t>
            </a:r>
          </a:p>
        </p:txBody>
      </p:sp>
    </p:spTree>
    <p:extLst>
      <p:ext uri="{BB962C8B-B14F-4D97-AF65-F5344CB8AC3E}">
        <p14:creationId xmlns:p14="http://schemas.microsoft.com/office/powerpoint/2010/main" val="27059027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73315"/>
            <a:ext cx="8824913" cy="489416"/>
          </a:xfrm>
        </p:spPr>
        <p:txBody>
          <a:bodyPr/>
          <a:lstStyle/>
          <a:p>
            <a:r>
              <a:rPr lang="en-US" sz="3600" dirty="0"/>
              <a:t>Integrated Development Environments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723265-024F-43C9-9FF2-C9B00862400D}"/>
              </a:ext>
            </a:extLst>
          </p:cNvPr>
          <p:cNvSpPr txBox="1"/>
          <p:nvPr/>
        </p:nvSpPr>
        <p:spPr>
          <a:xfrm>
            <a:off x="567839" y="1278229"/>
            <a:ext cx="10197927" cy="4985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/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RStudio</a:t>
            </a:r>
          </a:p>
          <a:p>
            <a:pPr marL="1200150" lvl="2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Most popular and feature rich IDE.</a:t>
            </a:r>
          </a:p>
          <a:p>
            <a:pPr marL="1200150" lvl="2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Only Supports R Language</a:t>
            </a:r>
          </a:p>
          <a:p>
            <a:pPr lvl="2">
              <a:spcAft>
                <a:spcPts val="1200"/>
              </a:spcAft>
            </a:pPr>
            <a:endParaRPr lang="en-US" sz="2000" dirty="0">
              <a:solidFill>
                <a:schemeClr val="bg1"/>
              </a:solidFill>
            </a:endParaRP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R Tools for Visual Studio</a:t>
            </a:r>
          </a:p>
          <a:p>
            <a:pPr marL="1200150" lvl="2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Powerful Multi-Language, Multi-Platform.</a:t>
            </a:r>
          </a:p>
          <a:p>
            <a:pPr lvl="2">
              <a:spcAft>
                <a:spcPts val="1200"/>
              </a:spcAft>
            </a:pPr>
            <a:endParaRPr lang="en-US" sz="2000" dirty="0">
              <a:solidFill>
                <a:schemeClr val="bg1"/>
              </a:solidFill>
            </a:endParaRP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Others</a:t>
            </a:r>
          </a:p>
          <a:p>
            <a:endParaRPr lang="en-US" dirty="0"/>
          </a:p>
        </p:txBody>
      </p:sp>
      <p:pic>
        <p:nvPicPr>
          <p:cNvPr id="1026" name="Picture 2" descr="Image result for rstudio">
            <a:extLst>
              <a:ext uri="{FF2B5EF4-FFF2-40B4-BE49-F238E27FC236}">
                <a16:creationId xmlns:a16="http://schemas.microsoft.com/office/drawing/2014/main" id="{F9263969-F9F2-4607-9B50-DE58E8F8B7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5640" y="1600200"/>
            <a:ext cx="5334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visual studio">
            <a:extLst>
              <a:ext uri="{FF2B5EF4-FFF2-40B4-BE49-F238E27FC236}">
                <a16:creationId xmlns:a16="http://schemas.microsoft.com/office/drawing/2014/main" id="{3B748E26-C54E-463C-A79A-D8BE34835A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5179" y="3669532"/>
            <a:ext cx="1186851" cy="623097"/>
          </a:xfrm>
          <a:prstGeom prst="rect">
            <a:avLst/>
          </a:prstGeom>
          <a:solidFill>
            <a:schemeClr val="bg1"/>
          </a:solidFill>
          <a:extLst/>
        </p:spPr>
      </p:pic>
    </p:spTree>
    <p:extLst>
      <p:ext uri="{BB962C8B-B14F-4D97-AF65-F5344CB8AC3E}">
        <p14:creationId xmlns:p14="http://schemas.microsoft.com/office/powerpoint/2010/main" val="26955686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1523" y="1040262"/>
            <a:ext cx="4365563" cy="47293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78534"/>
            <a:ext cx="9404723" cy="571760"/>
          </a:xfrm>
          <a:ln>
            <a:solidFill>
              <a:srgbClr val="002060"/>
            </a:solidFill>
          </a:ln>
        </p:spPr>
        <p:txBody>
          <a:bodyPr/>
          <a:lstStyle/>
          <a:p>
            <a:r>
              <a:rPr lang="en-US" sz="3200" dirty="0">
                <a:solidFill>
                  <a:schemeClr val="bg1"/>
                </a:solidFill>
              </a:rPr>
              <a:t>An Introduction to R Jupyter Notebooks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7708" y="1820199"/>
            <a:ext cx="3169485" cy="3169485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5115801" y="3821147"/>
            <a:ext cx="993298" cy="1168537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4800" b="1" cap="none" spc="0" dirty="0">
                <a:ln/>
                <a:solidFill>
                  <a:schemeClr val="accent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</a:p>
        </p:txBody>
      </p:sp>
    </p:spTree>
    <p:extLst>
      <p:ext uri="{BB962C8B-B14F-4D97-AF65-F5344CB8AC3E}">
        <p14:creationId xmlns:p14="http://schemas.microsoft.com/office/powerpoint/2010/main" val="35203481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solidFill>
                  <a:schemeClr val="bg1"/>
                </a:solidFill>
              </a:rPr>
              <a:t>What is Jupyter Notebook?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226B86-4745-4871-B26E-D2971FBA06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808" y="1474140"/>
            <a:ext cx="11334750" cy="517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6347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solidFill>
                  <a:srgbClr val="FFFF00"/>
                </a:solidFill>
                <a:latin typeface="Arial Rounded MT Bold" panose="020F0704030504030204" pitchFamily="34" charset="0"/>
              </a:rPr>
              <a:t>Jupyter Notebook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48944" y="1296511"/>
            <a:ext cx="6517169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Open Source</a:t>
            </a:r>
          </a:p>
          <a:p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Written in Python – originally called </a:t>
            </a:r>
            <a:r>
              <a:rPr lang="en-US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IPython</a:t>
            </a:r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Real time execution and rendering.</a:t>
            </a:r>
          </a:p>
          <a:p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Many languages supported.</a:t>
            </a:r>
          </a:p>
          <a:p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Supports Spark API (pySpark, SparkR)</a:t>
            </a:r>
          </a:p>
          <a:p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 share via GitHub, JupyterHub, and Azure.</a:t>
            </a:r>
          </a:p>
          <a:p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Built-in Viewer Support in GitHub.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2" descr="Image result for jupiter">
            <a:extLst>
              <a:ext uri="{FF2B5EF4-FFF2-40B4-BE49-F238E27FC236}">
                <a16:creationId xmlns:a16="http://schemas.microsoft.com/office/drawing/2014/main" id="{3CFB1B79-5AE0-4530-8167-5D7A1AD866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9505" y="4672737"/>
            <a:ext cx="3353551" cy="1886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90300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Who uses Jupyter Notebooks?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3FDDB5-235E-4A95-A77D-98CA45EEC6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470" y="1276372"/>
            <a:ext cx="9801882" cy="5513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6929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solidFill>
                  <a:schemeClr val="bg1"/>
                </a:solidFill>
              </a:rPr>
              <a:t>What’s in a name?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58949" y="2136550"/>
            <a:ext cx="422102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Jupyter</a:t>
            </a:r>
          </a:p>
        </p:txBody>
      </p:sp>
      <p:sp>
        <p:nvSpPr>
          <p:cNvPr id="5" name="Line Callout 1 4"/>
          <p:cNvSpPr/>
          <p:nvPr/>
        </p:nvSpPr>
        <p:spPr>
          <a:xfrm>
            <a:off x="2303533" y="4650223"/>
            <a:ext cx="925189" cy="598810"/>
          </a:xfrm>
          <a:prstGeom prst="borderCallout1">
            <a:avLst>
              <a:gd name="adj1" fmla="val -27196"/>
              <a:gd name="adj2" fmla="val 43987"/>
              <a:gd name="adj3" fmla="val -133446"/>
              <a:gd name="adj4" fmla="val 84623"/>
            </a:avLst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1"/>
                </a:solidFill>
              </a:rPr>
              <a:t>Julia</a:t>
            </a:r>
          </a:p>
        </p:txBody>
      </p:sp>
      <p:sp>
        <p:nvSpPr>
          <p:cNvPr id="6" name="Line Callout 1 5"/>
          <p:cNvSpPr/>
          <p:nvPr/>
        </p:nvSpPr>
        <p:spPr>
          <a:xfrm>
            <a:off x="4244274" y="5037293"/>
            <a:ext cx="925189" cy="598810"/>
          </a:xfrm>
          <a:prstGeom prst="borderCallout1">
            <a:avLst>
              <a:gd name="adj1" fmla="val -27196"/>
              <a:gd name="adj2" fmla="val 43987"/>
              <a:gd name="adj3" fmla="val -130743"/>
              <a:gd name="adj4" fmla="val 53136"/>
            </a:avLst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1"/>
                </a:solidFill>
              </a:rPr>
              <a:t>Python</a:t>
            </a:r>
          </a:p>
        </p:txBody>
      </p:sp>
      <p:sp>
        <p:nvSpPr>
          <p:cNvPr id="7" name="Line Callout 1 6"/>
          <p:cNvSpPr/>
          <p:nvPr/>
        </p:nvSpPr>
        <p:spPr>
          <a:xfrm>
            <a:off x="6880928" y="4437133"/>
            <a:ext cx="925189" cy="598810"/>
          </a:xfrm>
          <a:prstGeom prst="borderCallout1">
            <a:avLst>
              <a:gd name="adj1" fmla="val -27196"/>
              <a:gd name="adj2" fmla="val 43987"/>
              <a:gd name="adj3" fmla="val -110473"/>
              <a:gd name="adj4" fmla="val 9404"/>
            </a:avLst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1"/>
                </a:solidFill>
              </a:rPr>
              <a:t>R</a:t>
            </a:r>
          </a:p>
        </p:txBody>
      </p:sp>
      <p:sp>
        <p:nvSpPr>
          <p:cNvPr id="8" name="Left Brace 7"/>
          <p:cNvSpPr/>
          <p:nvPr/>
        </p:nvSpPr>
        <p:spPr>
          <a:xfrm rot="16200000">
            <a:off x="4669105" y="3309644"/>
            <a:ext cx="331773" cy="91440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Left Brace 8"/>
          <p:cNvSpPr/>
          <p:nvPr/>
        </p:nvSpPr>
        <p:spPr>
          <a:xfrm rot="16200000">
            <a:off x="3607699" y="3308294"/>
            <a:ext cx="331773" cy="91440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eft Brace 9"/>
          <p:cNvSpPr/>
          <p:nvPr/>
        </p:nvSpPr>
        <p:spPr>
          <a:xfrm rot="16200000">
            <a:off x="6696161" y="3289413"/>
            <a:ext cx="331773" cy="53407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8822967" y="1896773"/>
            <a:ext cx="20999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Emphasizes multi-language support.</a:t>
            </a:r>
          </a:p>
        </p:txBody>
      </p:sp>
    </p:spTree>
    <p:extLst>
      <p:ext uri="{BB962C8B-B14F-4D97-AF65-F5344CB8AC3E}">
        <p14:creationId xmlns:p14="http://schemas.microsoft.com/office/powerpoint/2010/main" val="39674821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0899" y="1291379"/>
            <a:ext cx="4929844" cy="379366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423848" y="2268829"/>
            <a:ext cx="25795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For Language and graphics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2EC0A9D-C1F3-4BDD-9766-51479A9F2EB6}"/>
              </a:ext>
            </a:extLst>
          </p:cNvPr>
          <p:cNvSpPr/>
          <p:nvPr/>
        </p:nvSpPr>
        <p:spPr>
          <a:xfrm>
            <a:off x="0" y="0"/>
            <a:ext cx="12192000" cy="970297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1330" y="124463"/>
            <a:ext cx="3398195" cy="986048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50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7226ADE-8812-4474-A38E-97DCE1309000}"/>
              </a:ext>
            </a:extLst>
          </p:cNvPr>
          <p:cNvSpPr txBox="1"/>
          <p:nvPr/>
        </p:nvSpPr>
        <p:spPr>
          <a:xfrm>
            <a:off x="1854680" y="5938103"/>
            <a:ext cx="299633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chemeClr val="bg1"/>
                </a:solidFill>
              </a:rPr>
              <a:t>Course Content @ </a:t>
            </a:r>
          </a:p>
          <a:p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86B024D-E7EB-4CF3-902B-AFD90DBF4A5A}"/>
              </a:ext>
            </a:extLst>
          </p:cNvPr>
          <p:cNvSpPr/>
          <p:nvPr/>
        </p:nvSpPr>
        <p:spPr>
          <a:xfrm>
            <a:off x="1854680" y="6277394"/>
            <a:ext cx="88355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5"/>
              </a:rPr>
              <a:t>https://github.com/bcafferky/shared/tree/master/DataScienceFromAtoZ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87500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Why Notebook?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DCBDBB-D1B2-4120-B817-93D9D2FB73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http://lowres-picturecabinet.com.s3-eu-west-1.amazonaws.com/43/main/13/9241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9050" y="1260937"/>
            <a:ext cx="5913377" cy="5457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8570569" y="2027864"/>
            <a:ext cx="2610049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From Galileo’s Notebook – </a:t>
            </a:r>
          </a:p>
          <a:p>
            <a:r>
              <a:rPr lang="en-US" sz="24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Drawing’s of Jupiter’s satellites</a:t>
            </a:r>
            <a:r>
              <a:rPr lang="en-US" sz="2400" b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55744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solidFill>
                  <a:schemeClr val="bg1"/>
                </a:solidFill>
              </a:rPr>
              <a:t>Kernel Architecture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9BFFD0-8B9B-421E-925A-B479618FF7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6087" y="1852612"/>
            <a:ext cx="6219825" cy="3152775"/>
          </a:xfrm>
          <a:prstGeom prst="rect">
            <a:avLst/>
          </a:prstGeom>
        </p:spPr>
      </p:pic>
      <p:sp>
        <p:nvSpPr>
          <p:cNvPr id="6" name="Line Callout 1 5"/>
          <p:cNvSpPr/>
          <p:nvPr/>
        </p:nvSpPr>
        <p:spPr>
          <a:xfrm>
            <a:off x="8180020" y="4594660"/>
            <a:ext cx="2875908" cy="1573384"/>
          </a:xfrm>
          <a:prstGeom prst="borderCallout1">
            <a:avLst>
              <a:gd name="adj1" fmla="val -5025"/>
              <a:gd name="adj2" fmla="val 11033"/>
              <a:gd name="adj3" fmla="val -64380"/>
              <a:gd name="adj4" fmla="val -4521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/>
              <a:t>Can be many kernels: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Python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Julia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Ruby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Perl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PowerShell</a:t>
            </a:r>
          </a:p>
        </p:txBody>
      </p:sp>
      <p:sp>
        <p:nvSpPr>
          <p:cNvPr id="5" name="Rectangle 4"/>
          <p:cNvSpPr/>
          <p:nvPr/>
        </p:nvSpPr>
        <p:spPr>
          <a:xfrm>
            <a:off x="953192" y="6339486"/>
            <a:ext cx="746759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4"/>
              </a:rPr>
              <a:t>http://jupyter.readthedocs.io/en/latest/architecture/how_jupyter_ipython_work.html</a:t>
            </a:r>
            <a:endParaRPr lang="en-US" sz="1200" dirty="0"/>
          </a:p>
        </p:txBody>
      </p:sp>
      <p:sp>
        <p:nvSpPr>
          <p:cNvPr id="8" name="Line Callout 1 7"/>
          <p:cNvSpPr/>
          <p:nvPr/>
        </p:nvSpPr>
        <p:spPr>
          <a:xfrm>
            <a:off x="4148838" y="4018777"/>
            <a:ext cx="1329470" cy="715064"/>
          </a:xfrm>
          <a:prstGeom prst="borderCallout1">
            <a:avLst>
              <a:gd name="adj1" fmla="val 45899"/>
              <a:gd name="adj2" fmla="val 105985"/>
              <a:gd name="adj3" fmla="val 47654"/>
              <a:gd name="adj4" fmla="val 151297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/>
              <a:t>JSON format</a:t>
            </a:r>
          </a:p>
        </p:txBody>
      </p:sp>
    </p:spTree>
    <p:extLst>
      <p:ext uri="{BB962C8B-B14F-4D97-AF65-F5344CB8AC3E}">
        <p14:creationId xmlns:p14="http://schemas.microsoft.com/office/powerpoint/2010/main" val="41015811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solidFill>
                  <a:schemeClr val="bg1"/>
                </a:solidFill>
              </a:rPr>
              <a:t>Flexible Notebook Conversions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66855D-57E9-4247-B92F-F645E1CBCE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953192" y="6339486"/>
            <a:ext cx="746759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3"/>
              </a:rPr>
              <a:t>http://jupyter.readthedocs.io/en/latest/architecture/how_jupyter_ipython_work.html</a:t>
            </a:r>
            <a:endParaRPr lang="en-US" sz="12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2472" y="2089265"/>
            <a:ext cx="6153150" cy="2895600"/>
          </a:xfrm>
          <a:prstGeom prst="rect">
            <a:avLst/>
          </a:prstGeom>
        </p:spPr>
      </p:pic>
      <p:sp>
        <p:nvSpPr>
          <p:cNvPr id="6" name="Line Callout 1 5"/>
          <p:cNvSpPr/>
          <p:nvPr/>
        </p:nvSpPr>
        <p:spPr>
          <a:xfrm>
            <a:off x="7537807" y="4986021"/>
            <a:ext cx="2875908" cy="1132808"/>
          </a:xfrm>
          <a:prstGeom prst="borderCallout1">
            <a:avLst>
              <a:gd name="adj1" fmla="val -5025"/>
              <a:gd name="adj2" fmla="val 11033"/>
              <a:gd name="adj3" fmla="val -24658"/>
              <a:gd name="adj4" fmla="val -29548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/>
              <a:t>Formats include: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HTML Slides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PDF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Markdown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Script</a:t>
            </a:r>
          </a:p>
        </p:txBody>
      </p:sp>
      <p:sp>
        <p:nvSpPr>
          <p:cNvPr id="8" name="Line Callout 1 7"/>
          <p:cNvSpPr/>
          <p:nvPr/>
        </p:nvSpPr>
        <p:spPr>
          <a:xfrm>
            <a:off x="6901478" y="3049081"/>
            <a:ext cx="1287661" cy="301021"/>
          </a:xfrm>
          <a:prstGeom prst="borderCallout1">
            <a:avLst>
              <a:gd name="adj1" fmla="val -5025"/>
              <a:gd name="adj2" fmla="val 11033"/>
              <a:gd name="adj3" fmla="val -64380"/>
              <a:gd name="adj4" fmla="val -4521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err="1"/>
              <a:t>nbconvert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8357112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What is Jupyter Notebook?</a:t>
            </a:r>
          </a:p>
        </p:txBody>
      </p:sp>
      <p:pic>
        <p:nvPicPr>
          <p:cNvPr id="1026" name="Picture 2" descr="Image result for jupyter notebook 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5565" y="863487"/>
            <a:ext cx="7877175" cy="5905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Line Callout 1 2"/>
          <p:cNvSpPr/>
          <p:nvPr/>
        </p:nvSpPr>
        <p:spPr>
          <a:xfrm>
            <a:off x="9297749" y="1699328"/>
            <a:ext cx="1917812" cy="598810"/>
          </a:xfrm>
          <a:prstGeom prst="borderCallout1">
            <a:avLst>
              <a:gd name="adj1" fmla="val 18750"/>
              <a:gd name="adj2" fmla="val -8333"/>
              <a:gd name="adj3" fmla="val 54392"/>
              <a:gd name="adj4" fmla="val -37489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/>
              <a:t>Command Prompt called a cell</a:t>
            </a:r>
          </a:p>
        </p:txBody>
      </p:sp>
      <p:sp>
        <p:nvSpPr>
          <p:cNvPr id="6" name="Line Callout 1 5"/>
          <p:cNvSpPr/>
          <p:nvPr/>
        </p:nvSpPr>
        <p:spPr>
          <a:xfrm>
            <a:off x="6512741" y="3915198"/>
            <a:ext cx="1917812" cy="598810"/>
          </a:xfrm>
          <a:prstGeom prst="borderCallout1">
            <a:avLst>
              <a:gd name="adj1" fmla="val 18750"/>
              <a:gd name="adj2" fmla="val -8333"/>
              <a:gd name="adj3" fmla="val 54392"/>
              <a:gd name="adj4" fmla="val -37489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/>
              <a:t>Rich visualizations rendered inline.</a:t>
            </a:r>
          </a:p>
        </p:txBody>
      </p:sp>
      <p:sp>
        <p:nvSpPr>
          <p:cNvPr id="7" name="Line Callout 1 6"/>
          <p:cNvSpPr/>
          <p:nvPr/>
        </p:nvSpPr>
        <p:spPr>
          <a:xfrm>
            <a:off x="6487116" y="919794"/>
            <a:ext cx="1917812" cy="598810"/>
          </a:xfrm>
          <a:prstGeom prst="borderCallout1">
            <a:avLst>
              <a:gd name="adj1" fmla="val 18750"/>
              <a:gd name="adj2" fmla="val -8333"/>
              <a:gd name="adj3" fmla="val 84122"/>
              <a:gd name="adj4" fmla="val -175464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1"/>
                </a:solidFill>
              </a:rPr>
              <a:t>Execute the cell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407090" y="3593085"/>
            <a:ext cx="2784910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Code executes in real time.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Can go back, edit and re-run cells.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Like a cross between a command line and Excel spreadsheet.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34886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solidFill>
                  <a:schemeClr val="bg1"/>
                </a:solidFill>
              </a:rPr>
              <a:t>Starting Jupyter Notebook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73790" y="1778466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047" y="1807138"/>
            <a:ext cx="2156018" cy="482023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36376" y="1213805"/>
            <a:ext cx="2973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Start the command shell.</a:t>
            </a:r>
          </a:p>
        </p:txBody>
      </p:sp>
    </p:spTree>
    <p:extLst>
      <p:ext uri="{BB962C8B-B14F-4D97-AF65-F5344CB8AC3E}">
        <p14:creationId xmlns:p14="http://schemas.microsoft.com/office/powerpoint/2010/main" val="17772666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solidFill>
                  <a:schemeClr val="bg1"/>
                </a:solidFill>
              </a:rPr>
              <a:t>Installing Jupyter Notebook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67037" y="1043873"/>
            <a:ext cx="35317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Start the Jupyter Notebook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2528" y="1974204"/>
            <a:ext cx="6276975" cy="2343150"/>
          </a:xfrm>
          <a:prstGeom prst="rect">
            <a:avLst/>
          </a:prstGeom>
        </p:spPr>
      </p:pic>
      <p:sp>
        <p:nvSpPr>
          <p:cNvPr id="10" name="Line Callout 1 9"/>
          <p:cNvSpPr/>
          <p:nvPr/>
        </p:nvSpPr>
        <p:spPr>
          <a:xfrm>
            <a:off x="7914012" y="2217220"/>
            <a:ext cx="3560496" cy="517890"/>
          </a:xfrm>
          <a:prstGeom prst="borderCallout1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Windows Command Prompt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04602" y="4944234"/>
            <a:ext cx="9871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Note:  The notebook starts pointing to the folder from where the notebook was started.</a:t>
            </a:r>
          </a:p>
        </p:txBody>
      </p:sp>
    </p:spTree>
    <p:extLst>
      <p:ext uri="{BB962C8B-B14F-4D97-AF65-F5344CB8AC3E}">
        <p14:creationId xmlns:p14="http://schemas.microsoft.com/office/powerpoint/2010/main" val="24233183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solidFill>
                  <a:schemeClr val="bg1"/>
                </a:solidFill>
              </a:rPr>
              <a:t>The Jupyter Server Running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73790" y="1778466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2067" y="1286885"/>
            <a:ext cx="7902662" cy="4482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5280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solidFill>
                  <a:schemeClr val="bg1"/>
                </a:solidFill>
              </a:rPr>
              <a:t>A First Look at a Notebook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73DBDA-1E40-4EBF-B61B-1546A7FC39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472" y="893790"/>
            <a:ext cx="7810500" cy="5572125"/>
          </a:xfrm>
          <a:prstGeom prst="rect">
            <a:avLst/>
          </a:prstGeom>
        </p:spPr>
      </p:pic>
      <p:sp>
        <p:nvSpPr>
          <p:cNvPr id="10" name="Line Callout 1 9"/>
          <p:cNvSpPr/>
          <p:nvPr/>
        </p:nvSpPr>
        <p:spPr>
          <a:xfrm>
            <a:off x="8658480" y="3673784"/>
            <a:ext cx="2824119" cy="1027687"/>
          </a:xfrm>
          <a:prstGeom prst="borderCallout1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Select New and the kernel, i.e. R</a:t>
            </a:r>
          </a:p>
        </p:txBody>
      </p:sp>
    </p:spTree>
    <p:extLst>
      <p:ext uri="{BB962C8B-B14F-4D97-AF65-F5344CB8AC3E}">
        <p14:creationId xmlns:p14="http://schemas.microsoft.com/office/powerpoint/2010/main" val="69380914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solidFill>
                  <a:schemeClr val="bg1"/>
                </a:solidFill>
              </a:rPr>
              <a:t>A First Look at a Notebook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CC19DC-0F4E-4BED-98DF-B8F6D700E1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0911" y="835707"/>
            <a:ext cx="6952245" cy="5699876"/>
          </a:xfrm>
          <a:prstGeom prst="rect">
            <a:avLst/>
          </a:prstGeom>
        </p:spPr>
      </p:pic>
      <p:sp>
        <p:nvSpPr>
          <p:cNvPr id="10" name="Line Callout 1 9"/>
          <p:cNvSpPr/>
          <p:nvPr/>
        </p:nvSpPr>
        <p:spPr>
          <a:xfrm>
            <a:off x="8545193" y="3382471"/>
            <a:ext cx="2791750" cy="1197621"/>
          </a:xfrm>
          <a:prstGeom prst="borderCallout1">
            <a:avLst>
              <a:gd name="adj1" fmla="val 18750"/>
              <a:gd name="adj2" fmla="val -8333"/>
              <a:gd name="adj3" fmla="val 3040"/>
              <a:gd name="adj4" fmla="val -45579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Enter R code and press Shift + Enter</a:t>
            </a:r>
          </a:p>
          <a:p>
            <a:pPr algn="ctr"/>
            <a:r>
              <a:rPr lang="en-US" dirty="0"/>
              <a:t>Or</a:t>
            </a:r>
          </a:p>
          <a:p>
            <a:pPr algn="ctr"/>
            <a:r>
              <a:rPr lang="en-US" dirty="0"/>
              <a:t>Click on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26672" y="4233647"/>
            <a:ext cx="295275" cy="276225"/>
          </a:xfrm>
          <a:prstGeom prst="rect">
            <a:avLst/>
          </a:prstGeom>
        </p:spPr>
      </p:pic>
      <p:sp>
        <p:nvSpPr>
          <p:cNvPr id="6" name="Line Callout 1 5"/>
          <p:cNvSpPr/>
          <p:nvPr/>
        </p:nvSpPr>
        <p:spPr>
          <a:xfrm>
            <a:off x="9183115" y="1795083"/>
            <a:ext cx="2218563" cy="559699"/>
          </a:xfrm>
          <a:prstGeom prst="borderCallout1">
            <a:avLst>
              <a:gd name="adj1" fmla="val 18750"/>
              <a:gd name="adj2" fmla="val -8333"/>
              <a:gd name="adj3" fmla="val 34847"/>
              <a:gd name="adj4" fmla="val -45579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Kernel Running</a:t>
            </a:r>
          </a:p>
        </p:txBody>
      </p:sp>
    </p:spTree>
    <p:extLst>
      <p:ext uri="{BB962C8B-B14F-4D97-AF65-F5344CB8AC3E}">
        <p14:creationId xmlns:p14="http://schemas.microsoft.com/office/powerpoint/2010/main" val="21618790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solidFill>
                  <a:schemeClr val="bg1"/>
                </a:solidFill>
              </a:rPr>
              <a:t>The Cell Toolbar</a:t>
            </a:r>
          </a:p>
        </p:txBody>
      </p:sp>
      <p:sp>
        <p:nvSpPr>
          <p:cNvPr id="10" name="Line Callout 1 9"/>
          <p:cNvSpPr/>
          <p:nvPr/>
        </p:nvSpPr>
        <p:spPr>
          <a:xfrm>
            <a:off x="2233404" y="3615793"/>
            <a:ext cx="995318" cy="647362"/>
          </a:xfrm>
          <a:prstGeom prst="borderCallout1">
            <a:avLst>
              <a:gd name="adj1" fmla="val -7234"/>
              <a:gd name="adj2" fmla="val 45249"/>
              <a:gd name="adj3" fmla="val -51881"/>
              <a:gd name="adj4" fmla="val 106311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Insert </a:t>
            </a:r>
            <a:r>
              <a:rPr lang="en-US" sz="1100" dirty="0"/>
              <a:t>Cell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8657" y="2765369"/>
            <a:ext cx="6353517" cy="487629"/>
          </a:xfrm>
          <a:prstGeom prst="rect">
            <a:avLst/>
          </a:prstGeom>
        </p:spPr>
      </p:pic>
      <p:sp>
        <p:nvSpPr>
          <p:cNvPr id="7" name="Line Callout 1 6"/>
          <p:cNvSpPr/>
          <p:nvPr/>
        </p:nvSpPr>
        <p:spPr>
          <a:xfrm>
            <a:off x="4637818" y="3615793"/>
            <a:ext cx="995318" cy="647362"/>
          </a:xfrm>
          <a:prstGeom prst="borderCallout1">
            <a:avLst>
              <a:gd name="adj1" fmla="val -7234"/>
              <a:gd name="adj2" fmla="val 45249"/>
              <a:gd name="adj3" fmla="val -48131"/>
              <a:gd name="adj4" fmla="val 45335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Move Cell(s) Up 1</a:t>
            </a:r>
          </a:p>
        </p:txBody>
      </p:sp>
      <p:sp>
        <p:nvSpPr>
          <p:cNvPr id="8" name="Line Callout 1 7"/>
          <p:cNvSpPr/>
          <p:nvPr/>
        </p:nvSpPr>
        <p:spPr>
          <a:xfrm>
            <a:off x="5840025" y="3615793"/>
            <a:ext cx="995318" cy="647362"/>
          </a:xfrm>
          <a:prstGeom prst="borderCallout1">
            <a:avLst>
              <a:gd name="adj1" fmla="val -7234"/>
              <a:gd name="adj2" fmla="val 45249"/>
              <a:gd name="adj3" fmla="val -46881"/>
              <a:gd name="adj4" fmla="val 33953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Run Code in Selected Cell(s)</a:t>
            </a:r>
          </a:p>
        </p:txBody>
      </p:sp>
      <p:sp>
        <p:nvSpPr>
          <p:cNvPr id="9" name="Line Callout 1 8"/>
          <p:cNvSpPr/>
          <p:nvPr/>
        </p:nvSpPr>
        <p:spPr>
          <a:xfrm>
            <a:off x="8244438" y="3615793"/>
            <a:ext cx="995318" cy="647362"/>
          </a:xfrm>
          <a:prstGeom prst="borderCallout1">
            <a:avLst>
              <a:gd name="adj1" fmla="val -7234"/>
              <a:gd name="adj2" fmla="val 45249"/>
              <a:gd name="adj3" fmla="val -48131"/>
              <a:gd name="adj4" fmla="val 45335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Set Cell Content Type</a:t>
            </a:r>
          </a:p>
        </p:txBody>
      </p:sp>
      <p:sp>
        <p:nvSpPr>
          <p:cNvPr id="11" name="Line Callout 1 10"/>
          <p:cNvSpPr/>
          <p:nvPr/>
        </p:nvSpPr>
        <p:spPr>
          <a:xfrm>
            <a:off x="7042232" y="3615793"/>
            <a:ext cx="995318" cy="647362"/>
          </a:xfrm>
          <a:prstGeom prst="borderCallout1">
            <a:avLst>
              <a:gd name="adj1" fmla="val -7234"/>
              <a:gd name="adj2" fmla="val 45249"/>
              <a:gd name="adj3" fmla="val -49381"/>
              <a:gd name="adj4" fmla="val 7124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Restart the Kernel</a:t>
            </a:r>
          </a:p>
        </p:txBody>
      </p:sp>
      <p:sp>
        <p:nvSpPr>
          <p:cNvPr id="12" name="Line Callout 1 11"/>
          <p:cNvSpPr/>
          <p:nvPr/>
        </p:nvSpPr>
        <p:spPr>
          <a:xfrm>
            <a:off x="3549711" y="1510515"/>
            <a:ext cx="995318" cy="647362"/>
          </a:xfrm>
          <a:prstGeom prst="borderCallout1">
            <a:avLst>
              <a:gd name="adj1" fmla="val 109016"/>
              <a:gd name="adj2" fmla="val 49314"/>
              <a:gd name="adj3" fmla="val 180619"/>
              <a:gd name="adj4" fmla="val 50213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Cut Cell</a:t>
            </a:r>
          </a:p>
        </p:txBody>
      </p:sp>
      <p:sp>
        <p:nvSpPr>
          <p:cNvPr id="13" name="Line Callout 1 12"/>
          <p:cNvSpPr/>
          <p:nvPr/>
        </p:nvSpPr>
        <p:spPr>
          <a:xfrm>
            <a:off x="2480214" y="1517259"/>
            <a:ext cx="995318" cy="647362"/>
          </a:xfrm>
          <a:prstGeom prst="borderCallout1">
            <a:avLst>
              <a:gd name="adj1" fmla="val 109016"/>
              <a:gd name="adj2" fmla="val 49314"/>
              <a:gd name="adj3" fmla="val 180619"/>
              <a:gd name="adj4" fmla="val 50213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Save Notebook</a:t>
            </a:r>
          </a:p>
        </p:txBody>
      </p:sp>
      <p:sp>
        <p:nvSpPr>
          <p:cNvPr id="14" name="Line Callout 1 13"/>
          <p:cNvSpPr/>
          <p:nvPr/>
        </p:nvSpPr>
        <p:spPr>
          <a:xfrm>
            <a:off x="4650227" y="1494331"/>
            <a:ext cx="995318" cy="647362"/>
          </a:xfrm>
          <a:prstGeom prst="borderCallout1">
            <a:avLst>
              <a:gd name="adj1" fmla="val 109016"/>
              <a:gd name="adj2" fmla="val 49314"/>
              <a:gd name="adj3" fmla="val 181869"/>
              <a:gd name="adj4" fmla="val -15641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Copy Cell</a:t>
            </a:r>
          </a:p>
        </p:txBody>
      </p:sp>
      <p:sp>
        <p:nvSpPr>
          <p:cNvPr id="15" name="Line Callout 1 14"/>
          <p:cNvSpPr/>
          <p:nvPr/>
        </p:nvSpPr>
        <p:spPr>
          <a:xfrm>
            <a:off x="6875536" y="1486238"/>
            <a:ext cx="995318" cy="647362"/>
          </a:xfrm>
          <a:prstGeom prst="borderCallout1">
            <a:avLst>
              <a:gd name="adj1" fmla="val 109016"/>
              <a:gd name="adj2" fmla="val 49314"/>
              <a:gd name="adj3" fmla="val 184369"/>
              <a:gd name="adj4" fmla="val -17267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Stop Cell Execution</a:t>
            </a:r>
          </a:p>
        </p:txBody>
      </p:sp>
      <p:sp>
        <p:nvSpPr>
          <p:cNvPr id="16" name="Line Callout 1 15"/>
          <p:cNvSpPr/>
          <p:nvPr/>
        </p:nvSpPr>
        <p:spPr>
          <a:xfrm>
            <a:off x="5750744" y="1486238"/>
            <a:ext cx="995318" cy="647362"/>
          </a:xfrm>
          <a:prstGeom prst="borderCallout1">
            <a:avLst>
              <a:gd name="adj1" fmla="val 109016"/>
              <a:gd name="adj2" fmla="val 49314"/>
              <a:gd name="adj3" fmla="val 186869"/>
              <a:gd name="adj4" fmla="val 6310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Move Cell Down 1</a:t>
            </a:r>
          </a:p>
        </p:txBody>
      </p:sp>
      <p:sp>
        <p:nvSpPr>
          <p:cNvPr id="17" name="Line Callout 1 16"/>
          <p:cNvSpPr/>
          <p:nvPr/>
        </p:nvSpPr>
        <p:spPr>
          <a:xfrm>
            <a:off x="3435611" y="3615793"/>
            <a:ext cx="995318" cy="647362"/>
          </a:xfrm>
          <a:prstGeom prst="borderCallout1">
            <a:avLst>
              <a:gd name="adj1" fmla="val -7234"/>
              <a:gd name="adj2" fmla="val 45249"/>
              <a:gd name="adj3" fmla="val -53131"/>
              <a:gd name="adj4" fmla="val 120132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Paste Cells Below</a:t>
            </a:r>
          </a:p>
        </p:txBody>
      </p:sp>
    </p:spTree>
    <p:extLst>
      <p:ext uri="{BB962C8B-B14F-4D97-AF65-F5344CB8AC3E}">
        <p14:creationId xmlns:p14="http://schemas.microsoft.com/office/powerpoint/2010/main" val="472066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41566"/>
            <a:ext cx="10690225" cy="466594"/>
          </a:xfrm>
        </p:spPr>
        <p:txBody>
          <a:bodyPr/>
          <a:lstStyle/>
          <a:p>
            <a:r>
              <a:rPr lang="en-US" sz="4400" dirty="0"/>
              <a:t>Schedule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1534815"/>
            <a:ext cx="6314536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spcAft>
                <a:spcPts val="1200"/>
              </a:spcAft>
            </a:pPr>
            <a:r>
              <a:rPr lang="en-US" sz="2000" i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Part 1 – 9:00 – 10:00 AM</a:t>
            </a:r>
          </a:p>
          <a:p>
            <a:pPr lvl="1">
              <a:spcAft>
                <a:spcPts val="1200"/>
              </a:spcAft>
            </a:pPr>
            <a:r>
              <a:rPr lang="en-US" sz="2000" dirty="0">
                <a:solidFill>
                  <a:schemeClr val="bg1"/>
                </a:solidFill>
              </a:rPr>
              <a:t>Jumpstart with Azure Data Science VM</a:t>
            </a:r>
          </a:p>
          <a:p>
            <a:pPr lvl="1">
              <a:spcAft>
                <a:spcPts val="1200"/>
              </a:spcAft>
            </a:pPr>
            <a:r>
              <a:rPr lang="en-US" sz="2000" dirty="0">
                <a:solidFill>
                  <a:schemeClr val="bg1"/>
                </a:solidFill>
              </a:rPr>
              <a:t>Jupyter Notebooks</a:t>
            </a:r>
          </a:p>
          <a:p>
            <a:pPr lvl="1">
              <a:spcAft>
                <a:spcPts val="1200"/>
              </a:spcAft>
            </a:pPr>
            <a:r>
              <a:rPr lang="en-US" sz="2000" dirty="0">
                <a:solidFill>
                  <a:schemeClr val="bg1"/>
                </a:solidFill>
              </a:rPr>
              <a:t>Lab</a:t>
            </a:r>
          </a:p>
          <a:p>
            <a:pPr lvl="1">
              <a:spcAft>
                <a:spcPts val="1200"/>
              </a:spcAft>
            </a:pPr>
            <a:endParaRPr lang="en-US" sz="2000" dirty="0">
              <a:solidFill>
                <a:schemeClr val="bg1"/>
              </a:solidFill>
            </a:endParaRPr>
          </a:p>
          <a:p>
            <a:pPr lvl="1">
              <a:spcAft>
                <a:spcPts val="1200"/>
              </a:spcAft>
            </a:pPr>
            <a:r>
              <a:rPr lang="en-US" sz="2000" i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Part 2 – 10:15 AM - Noon</a:t>
            </a:r>
          </a:p>
          <a:p>
            <a:pPr lvl="1">
              <a:spcAft>
                <a:spcPts val="1200"/>
              </a:spcAft>
            </a:pPr>
            <a:r>
              <a:rPr lang="en-US" sz="2000" dirty="0">
                <a:solidFill>
                  <a:schemeClr val="bg1"/>
                </a:solidFill>
              </a:rPr>
              <a:t>R Programming</a:t>
            </a:r>
          </a:p>
          <a:p>
            <a:pPr lvl="1">
              <a:spcAft>
                <a:spcPts val="1200"/>
              </a:spcAft>
            </a:pPr>
            <a:r>
              <a:rPr lang="en-US" sz="2000" dirty="0">
                <a:solidFill>
                  <a:schemeClr val="bg1"/>
                </a:solidFill>
              </a:rPr>
              <a:t>Predictive Modeling</a:t>
            </a:r>
          </a:p>
          <a:p>
            <a:pPr lvl="1">
              <a:spcAft>
                <a:spcPts val="1200"/>
              </a:spcAft>
            </a:pPr>
            <a:r>
              <a:rPr lang="en-US" sz="2000" dirty="0">
                <a:solidFill>
                  <a:schemeClr val="bg1"/>
                </a:solidFill>
              </a:rPr>
              <a:t>Lab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2AD788F-1DC6-4E90-A41D-8FA8BF4DD889}"/>
              </a:ext>
            </a:extLst>
          </p:cNvPr>
          <p:cNvSpPr txBox="1"/>
          <p:nvPr/>
        </p:nvSpPr>
        <p:spPr>
          <a:xfrm>
            <a:off x="499714" y="957733"/>
            <a:ext cx="38491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FF00"/>
                </a:solidFill>
              </a:rPr>
              <a:t>Morning:  9:00 AM – 12:00 PM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910E97-C96F-4113-83EC-C102C46D2669}"/>
              </a:ext>
            </a:extLst>
          </p:cNvPr>
          <p:cNvSpPr txBox="1"/>
          <p:nvPr/>
        </p:nvSpPr>
        <p:spPr>
          <a:xfrm>
            <a:off x="5202750" y="1649635"/>
            <a:ext cx="7005084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spcAft>
                <a:spcPts val="1200"/>
              </a:spcAft>
            </a:pPr>
            <a:r>
              <a:rPr lang="en-US" sz="2000" i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Part 4 – 12:30 – 1:45 PM</a:t>
            </a:r>
          </a:p>
          <a:p>
            <a:pPr lvl="1">
              <a:spcAft>
                <a:spcPts val="1200"/>
              </a:spcAft>
            </a:pPr>
            <a:r>
              <a:rPr lang="en-US" sz="2000" dirty="0">
                <a:solidFill>
                  <a:schemeClr val="bg1"/>
                </a:solidFill>
              </a:rPr>
              <a:t>Scaling Up with SQL Server/ML Server</a:t>
            </a:r>
          </a:p>
          <a:p>
            <a:pPr lvl="1">
              <a:spcAft>
                <a:spcPts val="1200"/>
              </a:spcAft>
            </a:pPr>
            <a:r>
              <a:rPr lang="en-US" sz="2000" dirty="0">
                <a:solidFill>
                  <a:schemeClr val="bg1"/>
                </a:solidFill>
              </a:rPr>
              <a:t>Lab</a:t>
            </a:r>
          </a:p>
          <a:p>
            <a:pPr lvl="1">
              <a:spcAft>
                <a:spcPts val="1200"/>
              </a:spcAft>
            </a:pPr>
            <a:endParaRPr lang="en-US" sz="2000" i="1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  <a:p>
            <a:pPr lvl="1">
              <a:spcAft>
                <a:spcPts val="1200"/>
              </a:spcAft>
            </a:pPr>
            <a:r>
              <a:rPr lang="en-US" sz="2000" i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Part 5 – 2:00 – 3:00 PM</a:t>
            </a:r>
          </a:p>
          <a:p>
            <a:pPr lvl="1">
              <a:spcAft>
                <a:spcPts val="1200"/>
              </a:spcAft>
            </a:pPr>
            <a:r>
              <a:rPr lang="en-US" sz="2000" dirty="0">
                <a:solidFill>
                  <a:schemeClr val="bg1"/>
                </a:solidFill>
              </a:rPr>
              <a:t>Machine Learning On Spark with Azure Databricks</a:t>
            </a:r>
          </a:p>
          <a:p>
            <a:pPr lvl="1">
              <a:spcAft>
                <a:spcPts val="1200"/>
              </a:spcAft>
            </a:pPr>
            <a:r>
              <a:rPr lang="en-US" sz="2000" dirty="0">
                <a:solidFill>
                  <a:schemeClr val="bg1"/>
                </a:solidFill>
              </a:rPr>
              <a:t>Lab</a:t>
            </a:r>
          </a:p>
          <a:p>
            <a:pPr lvl="1">
              <a:spcAft>
                <a:spcPts val="1200"/>
              </a:spcAft>
            </a:pPr>
            <a:endParaRPr lang="en-US" sz="800" i="1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2F48FD-52B1-4AE7-B0D5-05453E316AC0}"/>
              </a:ext>
            </a:extLst>
          </p:cNvPr>
          <p:cNvSpPr txBox="1"/>
          <p:nvPr/>
        </p:nvSpPr>
        <p:spPr>
          <a:xfrm>
            <a:off x="499714" y="5758575"/>
            <a:ext cx="32736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FF00"/>
                </a:solidFill>
              </a:rPr>
              <a:t>Lunch:  Noon – 12:30 PM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8D8FCE-B786-4223-8791-4459A0BAF199}"/>
              </a:ext>
            </a:extLst>
          </p:cNvPr>
          <p:cNvSpPr txBox="1"/>
          <p:nvPr/>
        </p:nvSpPr>
        <p:spPr>
          <a:xfrm>
            <a:off x="5632916" y="957733"/>
            <a:ext cx="35846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FF00"/>
                </a:solidFill>
              </a:rPr>
              <a:t>Afternoon:  12:30 – 3:00 PM </a:t>
            </a:r>
          </a:p>
        </p:txBody>
      </p:sp>
    </p:spTree>
    <p:extLst>
      <p:ext uri="{BB962C8B-B14F-4D97-AF65-F5344CB8AC3E}">
        <p14:creationId xmlns:p14="http://schemas.microsoft.com/office/powerpoint/2010/main" val="123147487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i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Exploring Jupyter…</a:t>
            </a:r>
          </a:p>
        </p:txBody>
      </p:sp>
      <p:pic>
        <p:nvPicPr>
          <p:cNvPr id="2050" name="Picture 2" descr="Image result for jupit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8968" y="1666959"/>
            <a:ext cx="8143364" cy="458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0045258" y="1666959"/>
            <a:ext cx="2097049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New notebook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Sample notebooks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Python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Cell Magic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Widgets</a:t>
            </a:r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77361704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bg1"/>
                </a:solidFill>
              </a:rPr>
              <a:t>Use R and Python Together…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CF7123-A196-4C71-915A-071BF44C69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228" y="812871"/>
            <a:ext cx="7922103" cy="5937045"/>
          </a:xfrm>
          <a:prstGeom prst="rect">
            <a:avLst/>
          </a:prstGeom>
        </p:spPr>
      </p:pic>
      <p:sp>
        <p:nvSpPr>
          <p:cNvPr id="8" name="Line Callout 1 7"/>
          <p:cNvSpPr/>
          <p:nvPr/>
        </p:nvSpPr>
        <p:spPr>
          <a:xfrm>
            <a:off x="6148598" y="411344"/>
            <a:ext cx="1335185" cy="612648"/>
          </a:xfrm>
          <a:prstGeom prst="borderCallout1">
            <a:avLst>
              <a:gd name="adj1" fmla="val 18750"/>
              <a:gd name="adj2" fmla="val -8333"/>
              <a:gd name="adj3" fmla="val 190428"/>
              <a:gd name="adj4" fmla="val -304394"/>
            </a:avLst>
          </a:prstGeom>
          <a:solidFill>
            <a:srgbClr val="C000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Loads R Python Extension</a:t>
            </a:r>
          </a:p>
        </p:txBody>
      </p:sp>
      <p:sp>
        <p:nvSpPr>
          <p:cNvPr id="9" name="Line Callout 1 8"/>
          <p:cNvSpPr/>
          <p:nvPr/>
        </p:nvSpPr>
        <p:spPr>
          <a:xfrm>
            <a:off x="6244353" y="1486236"/>
            <a:ext cx="1335185" cy="612648"/>
          </a:xfrm>
          <a:prstGeom prst="borderCallout1">
            <a:avLst>
              <a:gd name="adj1" fmla="val 18750"/>
              <a:gd name="adj2" fmla="val -8333"/>
              <a:gd name="adj3" fmla="val 79478"/>
              <a:gd name="adj4" fmla="val -235909"/>
            </a:avLst>
          </a:prstGeom>
          <a:solidFill>
            <a:srgbClr val="C000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%R to run  R code in the cell</a:t>
            </a:r>
          </a:p>
        </p:txBody>
      </p:sp>
      <p:sp>
        <p:nvSpPr>
          <p:cNvPr id="10" name="Line Callout 1 9"/>
          <p:cNvSpPr/>
          <p:nvPr/>
        </p:nvSpPr>
        <p:spPr>
          <a:xfrm>
            <a:off x="9028015" y="1470051"/>
            <a:ext cx="1335185" cy="612648"/>
          </a:xfrm>
          <a:prstGeom prst="borderCallout1">
            <a:avLst>
              <a:gd name="adj1" fmla="val 18750"/>
              <a:gd name="adj2" fmla="val -8333"/>
              <a:gd name="adj3" fmla="val -39396"/>
              <a:gd name="adj4" fmla="val -41970"/>
            </a:avLst>
          </a:prstGeom>
          <a:solidFill>
            <a:srgbClr val="C000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Default language is Python 3</a:t>
            </a:r>
          </a:p>
        </p:txBody>
      </p:sp>
      <p:sp>
        <p:nvSpPr>
          <p:cNvPr id="11" name="Line Callout 1 10"/>
          <p:cNvSpPr/>
          <p:nvPr/>
        </p:nvSpPr>
        <p:spPr>
          <a:xfrm>
            <a:off x="6487115" y="4213252"/>
            <a:ext cx="2155179" cy="1240780"/>
          </a:xfrm>
          <a:prstGeom prst="borderCallout1">
            <a:avLst>
              <a:gd name="adj1" fmla="val 18750"/>
              <a:gd name="adj2" fmla="val -8333"/>
              <a:gd name="adj3" fmla="val -70142"/>
              <a:gd name="adj4" fmla="val -188083"/>
            </a:avLst>
          </a:prstGeom>
          <a:solidFill>
            <a:srgbClr val="C000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/>
              <a:t>%%R defines data to be passed between R and Python:</a:t>
            </a:r>
          </a:p>
          <a:p>
            <a:r>
              <a:rPr lang="en-US" sz="1400" dirty="0"/>
              <a:t>-i = Python to R</a:t>
            </a:r>
          </a:p>
          <a:p>
            <a:r>
              <a:rPr lang="en-US" sz="1400" dirty="0"/>
              <a:t>-o = R to Python</a:t>
            </a:r>
          </a:p>
        </p:txBody>
      </p:sp>
      <p:sp>
        <p:nvSpPr>
          <p:cNvPr id="12" name="Line Callout 1 11"/>
          <p:cNvSpPr/>
          <p:nvPr/>
        </p:nvSpPr>
        <p:spPr>
          <a:xfrm>
            <a:off x="8121706" y="2513925"/>
            <a:ext cx="1564460" cy="925190"/>
          </a:xfrm>
          <a:prstGeom prst="borderCallout1">
            <a:avLst>
              <a:gd name="adj1" fmla="val 18750"/>
              <a:gd name="adj2" fmla="val -8333"/>
              <a:gd name="adj3" fmla="val 99146"/>
              <a:gd name="adj4" fmla="val -120199"/>
            </a:avLst>
          </a:prstGeom>
          <a:solidFill>
            <a:srgbClr val="C000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R ggplot call passing data frame, </a:t>
            </a:r>
            <a:r>
              <a:rPr lang="en-US" sz="1400" dirty="0" err="1"/>
              <a:t>df</a:t>
            </a:r>
            <a:r>
              <a:rPr lang="en-US" sz="1400" dirty="0"/>
              <a:t>, from Python</a:t>
            </a:r>
          </a:p>
        </p:txBody>
      </p:sp>
    </p:spTree>
    <p:extLst>
      <p:ext uri="{BB962C8B-B14F-4D97-AF65-F5344CB8AC3E}">
        <p14:creationId xmlns:p14="http://schemas.microsoft.com/office/powerpoint/2010/main" val="380991418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>
                <a:solidFill>
                  <a:schemeClr val="bg1"/>
                </a:solidFill>
              </a:rPr>
              <a:t>Accessing Spark with </a:t>
            </a:r>
            <a:r>
              <a:rPr lang="en-US" sz="2800" dirty="0" err="1">
                <a:solidFill>
                  <a:schemeClr val="bg1"/>
                </a:solidFill>
              </a:rPr>
              <a:t>pyspark</a:t>
            </a:r>
            <a:r>
              <a:rPr lang="en-US" sz="2800" dirty="0"/>
              <a:t>…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FBB0C54-1AAD-4A53-8CEE-91930532A7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596" y="741994"/>
            <a:ext cx="8140588" cy="6014211"/>
          </a:xfrm>
          <a:prstGeom prst="rect">
            <a:avLst/>
          </a:prstGeom>
        </p:spPr>
      </p:pic>
      <p:sp>
        <p:nvSpPr>
          <p:cNvPr id="4" name="Line Callout 1 3"/>
          <p:cNvSpPr/>
          <p:nvPr/>
        </p:nvSpPr>
        <p:spPr>
          <a:xfrm>
            <a:off x="9710442" y="1383737"/>
            <a:ext cx="1335185" cy="612648"/>
          </a:xfrm>
          <a:prstGeom prst="borderCallout1">
            <a:avLst>
              <a:gd name="adj1" fmla="val 18750"/>
              <a:gd name="adj2" fmla="val -8333"/>
              <a:gd name="adj3" fmla="val 50421"/>
              <a:gd name="adj4" fmla="val -101363"/>
            </a:avLst>
          </a:prstGeom>
          <a:solidFill>
            <a:srgbClr val="C000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Import </a:t>
            </a:r>
            <a:r>
              <a:rPr lang="en-US" sz="1400" dirty="0" err="1"/>
              <a:t>pyspark</a:t>
            </a:r>
            <a:r>
              <a:rPr lang="en-US" sz="1400" dirty="0"/>
              <a:t> module</a:t>
            </a:r>
          </a:p>
        </p:txBody>
      </p:sp>
      <p:sp>
        <p:nvSpPr>
          <p:cNvPr id="5" name="Line Callout 1 4"/>
          <p:cNvSpPr/>
          <p:nvPr/>
        </p:nvSpPr>
        <p:spPr>
          <a:xfrm>
            <a:off x="9668633" y="2134948"/>
            <a:ext cx="1335185" cy="612648"/>
          </a:xfrm>
          <a:prstGeom prst="borderCallout1">
            <a:avLst>
              <a:gd name="adj1" fmla="val 18750"/>
              <a:gd name="adj2" fmla="val -8333"/>
              <a:gd name="adj3" fmla="val 50421"/>
              <a:gd name="adj4" fmla="val -101363"/>
            </a:avLst>
          </a:prstGeom>
          <a:solidFill>
            <a:srgbClr val="C000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Set the Spark context</a:t>
            </a:r>
          </a:p>
        </p:txBody>
      </p:sp>
      <p:sp>
        <p:nvSpPr>
          <p:cNvPr id="6" name="Line Callout 1 5"/>
          <p:cNvSpPr/>
          <p:nvPr/>
        </p:nvSpPr>
        <p:spPr>
          <a:xfrm>
            <a:off x="9692909" y="3243556"/>
            <a:ext cx="1335185" cy="612648"/>
          </a:xfrm>
          <a:prstGeom prst="borderCallout1">
            <a:avLst>
              <a:gd name="adj1" fmla="val 18750"/>
              <a:gd name="adj2" fmla="val -8333"/>
              <a:gd name="adj3" fmla="val 50421"/>
              <a:gd name="adj4" fmla="val -101363"/>
            </a:avLst>
          </a:prstGeom>
          <a:solidFill>
            <a:srgbClr val="C000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Point context to HDFS file</a:t>
            </a:r>
          </a:p>
        </p:txBody>
      </p:sp>
      <p:sp>
        <p:nvSpPr>
          <p:cNvPr id="7" name="Line Callout 1 6"/>
          <p:cNvSpPr/>
          <p:nvPr/>
        </p:nvSpPr>
        <p:spPr>
          <a:xfrm>
            <a:off x="9757646" y="4093220"/>
            <a:ext cx="1335185" cy="612648"/>
          </a:xfrm>
          <a:prstGeom prst="borderCallout1">
            <a:avLst>
              <a:gd name="adj1" fmla="val 18750"/>
              <a:gd name="adj2" fmla="val -8333"/>
              <a:gd name="adj3" fmla="val 5513"/>
              <a:gd name="adj4" fmla="val -112272"/>
            </a:avLst>
          </a:prstGeom>
          <a:solidFill>
            <a:srgbClr val="C000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Reads the data in Spark</a:t>
            </a:r>
          </a:p>
        </p:txBody>
      </p:sp>
      <p:sp>
        <p:nvSpPr>
          <p:cNvPr id="8" name="Line Callout 1 7"/>
          <p:cNvSpPr/>
          <p:nvPr/>
        </p:nvSpPr>
        <p:spPr>
          <a:xfrm>
            <a:off x="9692909" y="5274657"/>
            <a:ext cx="1335185" cy="612648"/>
          </a:xfrm>
          <a:prstGeom prst="borderCallout1">
            <a:avLst>
              <a:gd name="adj1" fmla="val 18750"/>
              <a:gd name="adj2" fmla="val -8333"/>
              <a:gd name="adj3" fmla="val -28829"/>
              <a:gd name="adj4" fmla="val -104393"/>
            </a:avLst>
          </a:prstGeom>
          <a:solidFill>
            <a:srgbClr val="C000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Sample the data</a:t>
            </a:r>
          </a:p>
        </p:txBody>
      </p:sp>
      <p:sp>
        <p:nvSpPr>
          <p:cNvPr id="9" name="Line Callout 1 8"/>
          <p:cNvSpPr/>
          <p:nvPr/>
        </p:nvSpPr>
        <p:spPr>
          <a:xfrm>
            <a:off x="5784456" y="2296788"/>
            <a:ext cx="1335185" cy="612648"/>
          </a:xfrm>
          <a:prstGeom prst="borderCallout1">
            <a:avLst>
              <a:gd name="adj1" fmla="val 18750"/>
              <a:gd name="adj2" fmla="val -8333"/>
              <a:gd name="adj3" fmla="val 140237"/>
              <a:gd name="adj4" fmla="val -94091"/>
            </a:avLst>
          </a:prstGeom>
          <a:solidFill>
            <a:srgbClr val="C000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Resilient Distributed Dataset</a:t>
            </a:r>
          </a:p>
        </p:txBody>
      </p:sp>
      <p:sp>
        <p:nvSpPr>
          <p:cNvPr id="11" name="Line Callout 1 3">
            <a:extLst>
              <a:ext uri="{FF2B5EF4-FFF2-40B4-BE49-F238E27FC236}">
                <a16:creationId xmlns:a16="http://schemas.microsoft.com/office/drawing/2014/main" id="{BFE775AB-C33D-47CC-8B9A-4984D2EE6EDC}"/>
              </a:ext>
            </a:extLst>
          </p:cNvPr>
          <p:cNvSpPr/>
          <p:nvPr/>
        </p:nvSpPr>
        <p:spPr>
          <a:xfrm>
            <a:off x="6452048" y="704493"/>
            <a:ext cx="2200246" cy="612648"/>
          </a:xfrm>
          <a:prstGeom prst="borderCallout1">
            <a:avLst>
              <a:gd name="adj1" fmla="val 18750"/>
              <a:gd name="adj2" fmla="val -8333"/>
              <a:gd name="adj3" fmla="val 134904"/>
              <a:gd name="adj4" fmla="val -124622"/>
            </a:avLst>
          </a:prstGeom>
          <a:solidFill>
            <a:srgbClr val="C000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mllib</a:t>
            </a:r>
            <a:r>
              <a:rPr lang="en-US" sz="1400" dirty="0"/>
              <a:t> is the Spark Machine Learning </a:t>
            </a:r>
            <a:r>
              <a:rPr lang="en-US" sz="1400" dirty="0" err="1"/>
              <a:t>Librry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45908412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>
                <a:solidFill>
                  <a:schemeClr val="bg1"/>
                </a:solidFill>
              </a:rPr>
              <a:t>Presentations from Jupyter</a:t>
            </a:r>
            <a:r>
              <a:rPr lang="en-US" sz="2800" dirty="0"/>
              <a:t>…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4CDF2B3-6611-497A-9459-3C2294652D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449" y="817297"/>
            <a:ext cx="9144140" cy="5737968"/>
          </a:xfrm>
          <a:prstGeom prst="rect">
            <a:avLst/>
          </a:prstGeom>
        </p:spPr>
      </p:pic>
      <p:sp>
        <p:nvSpPr>
          <p:cNvPr id="4" name="Line Callout 1 3"/>
          <p:cNvSpPr/>
          <p:nvPr/>
        </p:nvSpPr>
        <p:spPr>
          <a:xfrm>
            <a:off x="5389295" y="2241493"/>
            <a:ext cx="1335185" cy="612648"/>
          </a:xfrm>
          <a:prstGeom prst="borderCallout1">
            <a:avLst>
              <a:gd name="adj1" fmla="val 18750"/>
              <a:gd name="adj2" fmla="val -8333"/>
              <a:gd name="adj3" fmla="val 38534"/>
              <a:gd name="adj4" fmla="val -105606"/>
            </a:avLst>
          </a:prstGeom>
          <a:solidFill>
            <a:srgbClr val="C000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Switch to Slideshow Mode</a:t>
            </a:r>
          </a:p>
        </p:txBody>
      </p:sp>
      <p:sp>
        <p:nvSpPr>
          <p:cNvPr id="11" name="Line Callout 1 10"/>
          <p:cNvSpPr/>
          <p:nvPr/>
        </p:nvSpPr>
        <p:spPr>
          <a:xfrm>
            <a:off x="10275537" y="2215868"/>
            <a:ext cx="1335185" cy="612648"/>
          </a:xfrm>
          <a:prstGeom prst="borderCallout1">
            <a:avLst>
              <a:gd name="adj1" fmla="val 18750"/>
              <a:gd name="adj2" fmla="val -8333"/>
              <a:gd name="adj3" fmla="val -14299"/>
              <a:gd name="adj4" fmla="val -66818"/>
            </a:avLst>
          </a:prstGeom>
          <a:solidFill>
            <a:srgbClr val="C000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Organize Slides</a:t>
            </a:r>
          </a:p>
        </p:txBody>
      </p:sp>
    </p:spTree>
    <p:extLst>
      <p:ext uri="{BB962C8B-B14F-4D97-AF65-F5344CB8AC3E}">
        <p14:creationId xmlns:p14="http://schemas.microsoft.com/office/powerpoint/2010/main" val="260096896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err="1">
                <a:solidFill>
                  <a:schemeClr val="bg1"/>
                </a:solidFill>
              </a:rPr>
              <a:t>Github</a:t>
            </a:r>
            <a:r>
              <a:rPr lang="en-US" sz="2800" dirty="0">
                <a:solidFill>
                  <a:schemeClr val="bg1"/>
                </a:solidFill>
              </a:rPr>
              <a:t> Renders Notebooks Automatically…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1496" y="966329"/>
            <a:ext cx="7251261" cy="5563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63901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>
                <a:solidFill>
                  <a:schemeClr val="bg1"/>
                </a:solidFill>
              </a:rPr>
              <a:t>Advanced Data Science Tool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BD3442-2D76-4D2C-8ADF-DCBA3FBBD6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722" y="2231042"/>
            <a:ext cx="2657475" cy="27051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2499" y="2257678"/>
            <a:ext cx="2639925" cy="267846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1726" y="2240481"/>
            <a:ext cx="2514136" cy="269566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75163" y="2231126"/>
            <a:ext cx="2410592" cy="2705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51270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>
                <a:solidFill>
                  <a:schemeClr val="bg1"/>
                </a:solidFill>
              </a:rPr>
              <a:t>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055E97-F7F2-47B4-8A0B-F93E0857B2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964" y="1359884"/>
            <a:ext cx="10896600" cy="523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65592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solidFill>
                  <a:schemeClr val="bg1"/>
                </a:solidFill>
              </a:rPr>
              <a:t>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4A4428-C18F-4276-9DC4-55527B06C9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801" y="1292660"/>
            <a:ext cx="10659485" cy="5245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53343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3"/>
          <p:cNvSpPr txBox="1">
            <a:spLocks/>
          </p:cNvSpPr>
          <p:nvPr/>
        </p:nvSpPr>
        <p:spPr>
          <a:xfrm>
            <a:off x="189755" y="138603"/>
            <a:ext cx="8825658" cy="711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7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800" dirty="0">
                <a:solidFill>
                  <a:schemeClr val="bg1"/>
                </a:solidFill>
              </a:rPr>
              <a:t>Jupyter Notebooks on Azure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9131" y="977901"/>
            <a:ext cx="7356282" cy="5548824"/>
          </a:xfrm>
          <a:prstGeom prst="rect">
            <a:avLst/>
          </a:prstGeom>
        </p:spPr>
      </p:pic>
      <p:sp>
        <p:nvSpPr>
          <p:cNvPr id="4" name="Line Callout 1 3"/>
          <p:cNvSpPr/>
          <p:nvPr/>
        </p:nvSpPr>
        <p:spPr>
          <a:xfrm>
            <a:off x="5174969" y="3721436"/>
            <a:ext cx="1335185" cy="612648"/>
          </a:xfrm>
          <a:prstGeom prst="borderCallout1">
            <a:avLst>
              <a:gd name="adj1" fmla="val 18750"/>
              <a:gd name="adj2" fmla="val -8333"/>
              <a:gd name="adj3" fmla="val -133174"/>
              <a:gd name="adj4" fmla="val -127525"/>
            </a:avLst>
          </a:prstGeom>
          <a:solidFill>
            <a:srgbClr val="C000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Expand/</a:t>
            </a:r>
          </a:p>
          <a:p>
            <a:pPr algn="ctr"/>
            <a:r>
              <a:rPr lang="en-US" sz="1400" dirty="0"/>
              <a:t>Collapse Control</a:t>
            </a:r>
          </a:p>
        </p:txBody>
      </p:sp>
    </p:spTree>
    <p:extLst>
      <p:ext uri="{BB962C8B-B14F-4D97-AF65-F5344CB8AC3E}">
        <p14:creationId xmlns:p14="http://schemas.microsoft.com/office/powerpoint/2010/main" val="89930735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>
                <a:solidFill>
                  <a:schemeClr val="bg1"/>
                </a:solidFill>
              </a:rPr>
              <a:t>Jupyter Notebooks on Azure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2413" y="1067925"/>
            <a:ext cx="6905542" cy="560108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015413" y="1974574"/>
            <a:ext cx="268128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Built-In Support to maintain notebooks.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Share with others.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Initially supports R, Python 2 and Python 3.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08227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86A3F72-3DA6-4CD4-AE89-2D0EA371BB35}"/>
              </a:ext>
            </a:extLst>
          </p:cNvPr>
          <p:cNvSpPr/>
          <p:nvPr/>
        </p:nvSpPr>
        <p:spPr>
          <a:xfrm>
            <a:off x="0" y="0"/>
            <a:ext cx="4634682" cy="6857990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Related image">
            <a:extLst>
              <a:ext uri="{FF2B5EF4-FFF2-40B4-BE49-F238E27FC236}">
                <a16:creationId xmlns:a16="http://schemas.microsoft.com/office/drawing/2014/main" id="{27771104-44C0-489B-A562-E1DB337296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57" r="19757"/>
          <a:stretch/>
        </p:blipFill>
        <p:spPr bwMode="auto">
          <a:xfrm>
            <a:off x="4634682" y="10"/>
            <a:ext cx="7557319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500333" y="1593761"/>
            <a:ext cx="3338513" cy="3308350"/>
          </a:xfrm>
        </p:spPr>
        <p:txBody>
          <a:bodyPr>
            <a:normAutofit fontScale="90000"/>
          </a:bodyPr>
          <a:lstStyle/>
          <a:p>
            <a:pPr algn="ctr">
              <a:lnSpc>
                <a:spcPct val="90000"/>
              </a:lnSpc>
            </a:pPr>
            <a:r>
              <a:rPr lang="en-US" sz="5600" dirty="0">
                <a:solidFill>
                  <a:srgbClr val="FFFF00"/>
                </a:solidFill>
              </a:rPr>
              <a:t>Time to Find Your Inner Child!</a:t>
            </a:r>
          </a:p>
        </p:txBody>
      </p:sp>
    </p:spTree>
    <p:extLst>
      <p:ext uri="{BB962C8B-B14F-4D97-AF65-F5344CB8AC3E}">
        <p14:creationId xmlns:p14="http://schemas.microsoft.com/office/powerpoint/2010/main" val="209749693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solidFill>
                  <a:schemeClr val="accent2">
                    <a:lumMod val="40000"/>
                    <a:lumOff val="60000"/>
                  </a:schemeClr>
                </a:solidFill>
                <a:latin typeface="Arial Black" panose="020B0A04020102020204" pitchFamily="34" charset="0"/>
              </a:rPr>
              <a:t>How to get Jupyter Notebook…</a:t>
            </a:r>
          </a:p>
        </p:txBody>
      </p:sp>
    </p:spTree>
    <p:extLst>
      <p:ext uri="{BB962C8B-B14F-4D97-AF65-F5344CB8AC3E}">
        <p14:creationId xmlns:p14="http://schemas.microsoft.com/office/powerpoint/2010/main" val="242413776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solidFill>
                  <a:schemeClr val="bg1"/>
                </a:solidFill>
              </a:rPr>
              <a:t>Installing Jupyter Notebook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18485" y="1035781"/>
            <a:ext cx="9254457" cy="1785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Install Python – Jupyter is a Python application. 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Recommend the Anaconda distribution which has many useful packages.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Choose 32 or 64 Bit as appropriate.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Either Python 2.x or Python 3.x will work.  Python 3 </a:t>
            </a:r>
            <a:r>
              <a:rPr lang="en-US" dirty="0"/>
              <a:t>is the new standard.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47957" y="3463391"/>
            <a:ext cx="7394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Install R if you do not have it installed.  An R IDE is not required</a:t>
            </a:r>
            <a:r>
              <a:rPr lang="en-US" dirty="0"/>
              <a:t>.</a:t>
            </a:r>
          </a:p>
        </p:txBody>
      </p:sp>
      <p:sp>
        <p:nvSpPr>
          <p:cNvPr id="7" name="Rectangle 6"/>
          <p:cNvSpPr/>
          <p:nvPr/>
        </p:nvSpPr>
        <p:spPr>
          <a:xfrm>
            <a:off x="714979" y="2872101"/>
            <a:ext cx="44502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https://www.continuum.io/downloads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612298" y="3922195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u="sng" dirty="0">
                <a:solidFill>
                  <a:schemeClr val="bg2">
                    <a:lumMod val="20000"/>
                    <a:lumOff val="80000"/>
                  </a:schemeClr>
                </a:solidFill>
                <a:hlinkClick r:id="rId4"/>
              </a:rPr>
              <a:t>https://cran.r-project.org/bin/windows/base/</a:t>
            </a:r>
            <a:endParaRPr lang="en-US" u="sng" dirty="0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966543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solidFill>
                  <a:schemeClr val="bg1"/>
                </a:solidFill>
              </a:rPr>
              <a:t>Installing Jupyter Notebook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89105" y="1513212"/>
            <a:ext cx="75406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Install the R Kernel with Extensions, i.e. popular R packages.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324" y="2168413"/>
            <a:ext cx="9213592" cy="3439368"/>
          </a:xfrm>
          <a:prstGeom prst="rect">
            <a:avLst/>
          </a:prstGeom>
        </p:spPr>
      </p:pic>
      <p:sp>
        <p:nvSpPr>
          <p:cNvPr id="10" name="Line Callout 1 9"/>
          <p:cNvSpPr/>
          <p:nvPr/>
        </p:nvSpPr>
        <p:spPr>
          <a:xfrm>
            <a:off x="8108220" y="1788341"/>
            <a:ext cx="3560496" cy="517890"/>
          </a:xfrm>
          <a:prstGeom prst="borderCallout1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Windows Command Prompt</a:t>
            </a:r>
          </a:p>
        </p:txBody>
      </p:sp>
    </p:spTree>
    <p:extLst>
      <p:ext uri="{BB962C8B-B14F-4D97-AF65-F5344CB8AC3E}">
        <p14:creationId xmlns:p14="http://schemas.microsoft.com/office/powerpoint/2010/main" val="287565516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Jupyter Notebook – Wrapping Up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73790" y="1778466"/>
            <a:ext cx="7067961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Open Source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Written in Python – originally called </a:t>
            </a:r>
            <a:r>
              <a:rPr lang="en-US" dirty="0" err="1">
                <a:solidFill>
                  <a:schemeClr val="bg1"/>
                </a:solidFill>
              </a:rPr>
              <a:t>IPython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Real time execution and rendering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Many languages supported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Supports Spark API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Sharing many ways, i.e. file system, GitHub, JupyterHub, Azure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Built-in Viewer Support in GitHub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31845" y="1115736"/>
            <a:ext cx="20359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2">
                    <a:lumMod val="40000"/>
                    <a:lumOff val="60000"/>
                  </a:schemeClr>
                </a:solidFill>
                <a:latin typeface="Arial Black" panose="020B0A04020102020204" pitchFamily="34" charset="0"/>
              </a:rPr>
              <a:t>Key Features</a:t>
            </a:r>
          </a:p>
        </p:txBody>
      </p:sp>
    </p:spTree>
    <p:extLst>
      <p:ext uri="{BB962C8B-B14F-4D97-AF65-F5344CB8AC3E}">
        <p14:creationId xmlns:p14="http://schemas.microsoft.com/office/powerpoint/2010/main" val="320377977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73315"/>
            <a:ext cx="8824913" cy="489416"/>
          </a:xfrm>
        </p:spPr>
        <p:txBody>
          <a:bodyPr/>
          <a:lstStyle/>
          <a:p>
            <a:r>
              <a:rPr lang="en-US" sz="3600" dirty="0"/>
              <a:t>RStudio Features: Script Types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FF2467-C9FB-467B-A44B-F761B90CF5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8946" y="1783198"/>
            <a:ext cx="2619375" cy="4619625"/>
          </a:xfrm>
          <a:prstGeom prst="rect">
            <a:avLst/>
          </a:prstGeom>
        </p:spPr>
      </p:pic>
      <p:sp>
        <p:nvSpPr>
          <p:cNvPr id="6" name="Line Callout 2 7">
            <a:extLst>
              <a:ext uri="{FF2B5EF4-FFF2-40B4-BE49-F238E27FC236}">
                <a16:creationId xmlns:a16="http://schemas.microsoft.com/office/drawing/2014/main" id="{1EC78D67-D50E-488E-B0A7-77D85B507012}"/>
              </a:ext>
            </a:extLst>
          </p:cNvPr>
          <p:cNvSpPr/>
          <p:nvPr/>
        </p:nvSpPr>
        <p:spPr>
          <a:xfrm>
            <a:off x="7440391" y="1880804"/>
            <a:ext cx="2419601" cy="575734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36474"/>
              <a:gd name="adj6" fmla="val -52367"/>
            </a:avLst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Standard R Script</a:t>
            </a:r>
          </a:p>
        </p:txBody>
      </p:sp>
      <p:sp>
        <p:nvSpPr>
          <p:cNvPr id="7" name="Line Callout 2 7">
            <a:extLst>
              <a:ext uri="{FF2B5EF4-FFF2-40B4-BE49-F238E27FC236}">
                <a16:creationId xmlns:a16="http://schemas.microsoft.com/office/drawing/2014/main" id="{D86415B1-738F-457A-8D52-AFC9D52B83D6}"/>
              </a:ext>
            </a:extLst>
          </p:cNvPr>
          <p:cNvSpPr/>
          <p:nvPr/>
        </p:nvSpPr>
        <p:spPr>
          <a:xfrm>
            <a:off x="7440391" y="2777707"/>
            <a:ext cx="4075872" cy="575734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61557"/>
              <a:gd name="adj6" fmla="val -47387"/>
            </a:avLst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Code and Output in One Document</a:t>
            </a:r>
          </a:p>
        </p:txBody>
      </p:sp>
      <p:sp>
        <p:nvSpPr>
          <p:cNvPr id="8" name="Line Callout 2 7">
            <a:extLst>
              <a:ext uri="{FF2B5EF4-FFF2-40B4-BE49-F238E27FC236}">
                <a16:creationId xmlns:a16="http://schemas.microsoft.com/office/drawing/2014/main" id="{809CCD3B-CDD9-4B5A-831A-2E42E7428E22}"/>
              </a:ext>
            </a:extLst>
          </p:cNvPr>
          <p:cNvSpPr/>
          <p:nvPr/>
        </p:nvSpPr>
        <p:spPr>
          <a:xfrm>
            <a:off x="7440391" y="3596307"/>
            <a:ext cx="1430867" cy="575734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7366"/>
              <a:gd name="adj6" fmla="val -128659"/>
            </a:avLst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Publishing</a:t>
            </a:r>
          </a:p>
        </p:txBody>
      </p:sp>
      <p:sp>
        <p:nvSpPr>
          <p:cNvPr id="10" name="Line Callout 2 7">
            <a:extLst>
              <a:ext uri="{FF2B5EF4-FFF2-40B4-BE49-F238E27FC236}">
                <a16:creationId xmlns:a16="http://schemas.microsoft.com/office/drawing/2014/main" id="{BE64F755-24B4-4B40-9EDC-EBFB2DDF8FB9}"/>
              </a:ext>
            </a:extLst>
          </p:cNvPr>
          <p:cNvSpPr/>
          <p:nvPr/>
        </p:nvSpPr>
        <p:spPr>
          <a:xfrm>
            <a:off x="7440391" y="4369957"/>
            <a:ext cx="2919933" cy="575734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79287"/>
              <a:gd name="adj6" fmla="val -55863"/>
            </a:avLst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Interactive R Application</a:t>
            </a:r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75D32EDD-539D-44E3-AB3D-6FD9D789A3C2}"/>
              </a:ext>
            </a:extLst>
          </p:cNvPr>
          <p:cNvSpPr/>
          <p:nvPr/>
        </p:nvSpPr>
        <p:spPr>
          <a:xfrm>
            <a:off x="6521678" y="4818111"/>
            <a:ext cx="612475" cy="1144095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Line Callout 2 7">
            <a:extLst>
              <a:ext uri="{FF2B5EF4-FFF2-40B4-BE49-F238E27FC236}">
                <a16:creationId xmlns:a16="http://schemas.microsoft.com/office/drawing/2014/main" id="{3F99E934-EB26-4898-B110-AB413B040E73}"/>
              </a:ext>
            </a:extLst>
          </p:cNvPr>
          <p:cNvSpPr/>
          <p:nvPr/>
        </p:nvSpPr>
        <p:spPr>
          <a:xfrm>
            <a:off x="7440391" y="5149506"/>
            <a:ext cx="1913518" cy="575734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7366"/>
              <a:gd name="adj6" fmla="val -128659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More Publishing</a:t>
            </a:r>
          </a:p>
        </p:txBody>
      </p:sp>
    </p:spTree>
    <p:extLst>
      <p:ext uri="{BB962C8B-B14F-4D97-AF65-F5344CB8AC3E}">
        <p14:creationId xmlns:p14="http://schemas.microsoft.com/office/powerpoint/2010/main" val="300978375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73315"/>
            <a:ext cx="8824913" cy="489416"/>
          </a:xfrm>
        </p:spPr>
        <p:txBody>
          <a:bodyPr/>
          <a:lstStyle/>
          <a:p>
            <a:r>
              <a:rPr lang="en-US" sz="3600" dirty="0"/>
              <a:t>RStudio Features: Install Packages</a:t>
            </a:r>
          </a:p>
        </p:txBody>
      </p:sp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E11CB3D5-0559-44B1-8066-9576C2DF0D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859" y="1815861"/>
            <a:ext cx="4246815" cy="3810000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EBEADB4-7E67-4A2B-A262-B214CAFD61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2466" y="1759790"/>
            <a:ext cx="3547024" cy="4351338"/>
          </a:xfrm>
          <a:prstGeom prst="rect">
            <a:avLst/>
          </a:prstGeom>
        </p:spPr>
      </p:pic>
      <p:sp>
        <p:nvSpPr>
          <p:cNvPr id="6" name="Line Callout 2 7">
            <a:extLst>
              <a:ext uri="{FF2B5EF4-FFF2-40B4-BE49-F238E27FC236}">
                <a16:creationId xmlns:a16="http://schemas.microsoft.com/office/drawing/2014/main" id="{1EC78D67-D50E-488E-B0A7-77D85B507012}"/>
              </a:ext>
            </a:extLst>
          </p:cNvPr>
          <p:cNvSpPr/>
          <p:nvPr/>
        </p:nvSpPr>
        <p:spPr>
          <a:xfrm>
            <a:off x="9434276" y="2508211"/>
            <a:ext cx="1430867" cy="575734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51068"/>
              <a:gd name="adj6" fmla="val -47873"/>
            </a:avLst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Auto-Search</a:t>
            </a:r>
          </a:p>
        </p:txBody>
      </p:sp>
    </p:spTree>
    <p:extLst>
      <p:ext uri="{BB962C8B-B14F-4D97-AF65-F5344CB8AC3E}">
        <p14:creationId xmlns:p14="http://schemas.microsoft.com/office/powerpoint/2010/main" val="370186273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of Our Tour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154" y="1754037"/>
            <a:ext cx="4133167" cy="3505200"/>
          </a:xfr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9AC1D26E-03D5-4F38-BE15-B14F8D4726A0}"/>
              </a:ext>
            </a:extLst>
          </p:cNvPr>
          <p:cNvSpPr txBox="1">
            <a:spLocks/>
          </p:cNvSpPr>
          <p:nvPr/>
        </p:nvSpPr>
        <p:spPr>
          <a:xfrm>
            <a:off x="0" y="103868"/>
            <a:ext cx="8824913" cy="48941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Arial Rounded MT Bold" panose="020F0704030504030204" pitchFamily="34" charset="0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600" dirty="0"/>
              <a:t>RStudio Features: Options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3E22A72-7EE5-4401-9E7C-3027FFE2EF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3687" y="1554192"/>
            <a:ext cx="428416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04090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73315"/>
            <a:ext cx="8824913" cy="489416"/>
          </a:xfrm>
        </p:spPr>
        <p:txBody>
          <a:bodyPr/>
          <a:lstStyle/>
          <a:p>
            <a:r>
              <a:rPr lang="en-US" sz="3600" dirty="0"/>
              <a:t>Lab 1:  Jupyter Notebooks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6E15F51-925D-45A4-8403-FDE0F32821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9584" y="2069580"/>
            <a:ext cx="3169485" cy="3169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48424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73315"/>
            <a:ext cx="8824913" cy="489416"/>
          </a:xfrm>
        </p:spPr>
        <p:txBody>
          <a:bodyPr/>
          <a:lstStyle/>
          <a:p>
            <a:r>
              <a:rPr lang="en-US" sz="3600" dirty="0"/>
              <a:t>Part 2: R Programming Primer</a:t>
            </a:r>
          </a:p>
        </p:txBody>
      </p:sp>
      <p:pic>
        <p:nvPicPr>
          <p:cNvPr id="5" name="Picture 4" descr="Image result for r programming">
            <a:extLst>
              <a:ext uri="{FF2B5EF4-FFF2-40B4-BE49-F238E27FC236}">
                <a16:creationId xmlns:a16="http://schemas.microsoft.com/office/drawing/2014/main" id="{3918AE49-837A-4DF5-B2F6-6BD23F6F0D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3558" y="2133671"/>
            <a:ext cx="3641682" cy="3641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72CCC37-D1F2-48D5-A1A4-E0FC08051084}"/>
              </a:ext>
            </a:extLst>
          </p:cNvPr>
          <p:cNvSpPr txBox="1"/>
          <p:nvPr/>
        </p:nvSpPr>
        <p:spPr>
          <a:xfrm>
            <a:off x="8477878" y="3354347"/>
            <a:ext cx="189667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Basic Syntax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Vectors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Matrixes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Arrays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Lists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Data Frames</a:t>
            </a:r>
          </a:p>
        </p:txBody>
      </p:sp>
    </p:spTree>
    <p:extLst>
      <p:ext uri="{BB962C8B-B14F-4D97-AF65-F5344CB8AC3E}">
        <p14:creationId xmlns:p14="http://schemas.microsoft.com/office/powerpoint/2010/main" val="7071128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88913"/>
            <a:ext cx="10245725" cy="860425"/>
          </a:xfrm>
        </p:spPr>
        <p:txBody>
          <a:bodyPr/>
          <a:lstStyle/>
          <a:p>
            <a:r>
              <a:rPr lang="en-US" sz="4000" dirty="0"/>
              <a:t>What is R?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55102" y="1984073"/>
            <a:ext cx="939691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i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R is an open source language for Data Science.</a:t>
            </a:r>
          </a:p>
          <a:p>
            <a:pPr algn="ctr"/>
            <a:endParaRPr lang="en-US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A428D6-86F3-4F90-AEEE-1849D6E30B18}"/>
              </a:ext>
            </a:extLst>
          </p:cNvPr>
          <p:cNvSpPr txBox="1"/>
          <p:nvPr/>
        </p:nvSpPr>
        <p:spPr>
          <a:xfrm>
            <a:off x="8833420" y="6150462"/>
            <a:ext cx="3358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scr_opening_speech.R</a:t>
            </a:r>
          </a:p>
        </p:txBody>
      </p:sp>
    </p:spTree>
    <p:extLst>
      <p:ext uri="{BB962C8B-B14F-4D97-AF65-F5344CB8AC3E}">
        <p14:creationId xmlns:p14="http://schemas.microsoft.com/office/powerpoint/2010/main" val="9939637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88913"/>
            <a:ext cx="10245725" cy="860425"/>
          </a:xfrm>
        </p:spPr>
        <p:txBody>
          <a:bodyPr/>
          <a:lstStyle/>
          <a:p>
            <a:r>
              <a:rPr lang="en-US" sz="4000" dirty="0"/>
              <a:t>The Azure Data Science Virtual Machine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BF036B-D502-4FAF-8A4B-93C359FF76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557" y="1236430"/>
            <a:ext cx="3190608" cy="1595304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8E16651-2003-4AD8-BA05-08BCAF6E04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69718" y="3210502"/>
            <a:ext cx="1784762" cy="17847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FB4E794-5CF4-4154-8610-5622235B16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0272" y="3304144"/>
            <a:ext cx="1810811" cy="169112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E16587F-ACA0-4B23-B6F1-CD5F865A72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4919123"/>
            <a:ext cx="2019795" cy="201979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18B8CE0-4DC7-47A6-ACC9-5ECAEE064C1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96801" y="1900078"/>
            <a:ext cx="2707844" cy="131042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B20E75F-BE90-4775-8671-2193CF74D02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84203" y="3471061"/>
            <a:ext cx="1523043" cy="1180359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6368039-44AB-47FB-8888-60C698B432F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76050" y="5319563"/>
            <a:ext cx="2458727" cy="129505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4F0B56F-E870-4204-9A70-906BB4EE806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94958" y="2019238"/>
            <a:ext cx="3943399" cy="246462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F782588-BB2B-4E86-AE6A-0A9839A8151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19621" y="2332969"/>
            <a:ext cx="970723" cy="75231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A7A17F1-BDAB-4A15-9F1E-C51C664995F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963995" y="5482613"/>
            <a:ext cx="2264010" cy="113200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8F29EF05-DC74-4F1D-87E3-66D5DFAD4F9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413329" y="5463120"/>
            <a:ext cx="1535331" cy="1151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85845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 descr="Image result for data analysis">
            <a:extLst>
              <a:ext uri="{FF2B5EF4-FFF2-40B4-BE49-F238E27FC236}">
                <a16:creationId xmlns:a16="http://schemas.microsoft.com/office/drawing/2014/main" id="{8D16B772-FE64-470F-8443-D1432AB2B4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0042" y="4122775"/>
            <a:ext cx="3970790" cy="262159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</p:pic>
      <p:pic>
        <p:nvPicPr>
          <p:cNvPr id="5" name="Picture 4" descr="Related image">
            <a:extLst>
              <a:ext uri="{FF2B5EF4-FFF2-40B4-BE49-F238E27FC236}">
                <a16:creationId xmlns:a16="http://schemas.microsoft.com/office/drawing/2014/main" id="{22C6FBD3-04E3-4501-B864-521B085345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0042" y="1199702"/>
            <a:ext cx="3970790" cy="2621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Image result for statistics">
            <a:extLst>
              <a:ext uri="{FF2B5EF4-FFF2-40B4-BE49-F238E27FC236}">
                <a16:creationId xmlns:a16="http://schemas.microsoft.com/office/drawing/2014/main" id="{F108DFAD-50FE-4E87-96FF-A76BA435D0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1474" y="1199828"/>
            <a:ext cx="4108182" cy="2613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When to Use R?</a:t>
            </a:r>
          </a:p>
        </p:txBody>
      </p:sp>
      <p:pic>
        <p:nvPicPr>
          <p:cNvPr id="1032" name="Picture 8" descr="Image result for exploring">
            <a:extLst>
              <a:ext uri="{FF2B5EF4-FFF2-40B4-BE49-F238E27FC236}">
                <a16:creationId xmlns:a16="http://schemas.microsoft.com/office/drawing/2014/main" id="{B1734D21-EFA6-49EC-9D87-4A8C96C52B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7528" y="4122774"/>
            <a:ext cx="4082128" cy="2613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5620AEC-BBB1-4592-8003-F245D35BFFDC}"/>
              </a:ext>
            </a:extLst>
          </p:cNvPr>
          <p:cNvSpPr txBox="1"/>
          <p:nvPr/>
        </p:nvSpPr>
        <p:spPr>
          <a:xfrm>
            <a:off x="2400725" y="3454058"/>
            <a:ext cx="1114408" cy="369332"/>
          </a:xfrm>
          <a:prstGeom prst="rect">
            <a:avLst/>
          </a:prstGeom>
          <a:solidFill>
            <a:srgbClr val="7030A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Statistics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AC2F451-44FA-4A97-96DF-247F27E38CDF}"/>
              </a:ext>
            </a:extLst>
          </p:cNvPr>
          <p:cNvSpPr txBox="1"/>
          <p:nvPr/>
        </p:nvSpPr>
        <p:spPr>
          <a:xfrm>
            <a:off x="2400725" y="6395464"/>
            <a:ext cx="1050288" cy="369332"/>
          </a:xfrm>
          <a:prstGeom prst="rect">
            <a:avLst/>
          </a:prstGeom>
          <a:solidFill>
            <a:srgbClr val="7030A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Analysis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9489FE-698F-4536-95EA-790625322485}"/>
              </a:ext>
            </a:extLst>
          </p:cNvPr>
          <p:cNvSpPr txBox="1"/>
          <p:nvPr/>
        </p:nvSpPr>
        <p:spPr>
          <a:xfrm>
            <a:off x="8140193" y="3451961"/>
            <a:ext cx="1545616" cy="369332"/>
          </a:xfrm>
          <a:prstGeom prst="rect">
            <a:avLst/>
          </a:prstGeom>
          <a:solidFill>
            <a:srgbClr val="7030A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Visualization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CCA25C-45D2-4FD8-A888-86BB9BA3C480}"/>
              </a:ext>
            </a:extLst>
          </p:cNvPr>
          <p:cNvSpPr txBox="1"/>
          <p:nvPr/>
        </p:nvSpPr>
        <p:spPr>
          <a:xfrm>
            <a:off x="8224013" y="6366544"/>
            <a:ext cx="1415772" cy="369332"/>
          </a:xfrm>
          <a:prstGeom prst="rect">
            <a:avLst/>
          </a:prstGeom>
          <a:solidFill>
            <a:srgbClr val="7030A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Exploration</a:t>
            </a:r>
          </a:p>
        </p:txBody>
      </p:sp>
    </p:spTree>
    <p:extLst>
      <p:ext uri="{BB962C8B-B14F-4D97-AF65-F5344CB8AC3E}">
        <p14:creationId xmlns:p14="http://schemas.microsoft.com/office/powerpoint/2010/main" val="118109721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Related image">
            <a:extLst>
              <a:ext uri="{FF2B5EF4-FFF2-40B4-BE49-F238E27FC236}">
                <a16:creationId xmlns:a16="http://schemas.microsoft.com/office/drawing/2014/main" id="{B758D141-B11D-400F-BF82-1C7A4573D6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729" y="3781376"/>
            <a:ext cx="4688341" cy="270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sharing">
            <a:extLst>
              <a:ext uri="{FF2B5EF4-FFF2-40B4-BE49-F238E27FC236}">
                <a16:creationId xmlns:a16="http://schemas.microsoft.com/office/drawing/2014/main" id="{6B6A6025-EBE2-4B80-98EF-80CCF24D32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8991" y="3837218"/>
            <a:ext cx="3963280" cy="2647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Why Use R?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AC2F451-44FA-4A97-96DF-247F27E38CDF}"/>
              </a:ext>
            </a:extLst>
          </p:cNvPr>
          <p:cNvSpPr txBox="1"/>
          <p:nvPr/>
        </p:nvSpPr>
        <p:spPr>
          <a:xfrm>
            <a:off x="2909631" y="6125478"/>
            <a:ext cx="968535" cy="369332"/>
          </a:xfrm>
          <a:prstGeom prst="rect">
            <a:avLst/>
          </a:prstGeom>
          <a:solidFill>
            <a:srgbClr val="7030A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Career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CCA25C-45D2-4FD8-A888-86BB9BA3C480}"/>
              </a:ext>
            </a:extLst>
          </p:cNvPr>
          <p:cNvSpPr txBox="1"/>
          <p:nvPr/>
        </p:nvSpPr>
        <p:spPr>
          <a:xfrm>
            <a:off x="8759442" y="6134876"/>
            <a:ext cx="1010213" cy="369332"/>
          </a:xfrm>
          <a:prstGeom prst="rect">
            <a:avLst/>
          </a:prstGeom>
          <a:solidFill>
            <a:srgbClr val="7030A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Sharing</a:t>
            </a:r>
          </a:p>
        </p:txBody>
      </p:sp>
      <p:pic>
        <p:nvPicPr>
          <p:cNvPr id="2050" name="Picture 2" descr="Related image">
            <a:extLst>
              <a:ext uri="{FF2B5EF4-FFF2-40B4-BE49-F238E27FC236}">
                <a16:creationId xmlns:a16="http://schemas.microsoft.com/office/drawing/2014/main" id="{5A20BF8C-640C-4AFE-8AD5-117A4B07FA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729" y="976712"/>
            <a:ext cx="4688341" cy="2703313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056" name="Picture 8" descr="Image result for free price">
            <a:extLst>
              <a:ext uri="{FF2B5EF4-FFF2-40B4-BE49-F238E27FC236}">
                <a16:creationId xmlns:a16="http://schemas.microsoft.com/office/drawing/2014/main" id="{1FC84964-5B34-4D47-94BD-79313EFD89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4162" y="896118"/>
            <a:ext cx="4090308" cy="2689001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88630935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73315"/>
            <a:ext cx="8824913" cy="489416"/>
          </a:xfrm>
        </p:spPr>
        <p:txBody>
          <a:bodyPr/>
          <a:lstStyle/>
          <a:p>
            <a:r>
              <a:rPr lang="en-US" sz="3600" dirty="0"/>
              <a:t>R Syntax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1462240-8DE7-47DA-B0C0-D55419A281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2172" y="2089241"/>
            <a:ext cx="7724775" cy="3943350"/>
          </a:xfrm>
          <a:prstGeom prst="rect">
            <a:avLst/>
          </a:prstGeom>
        </p:spPr>
      </p:pic>
      <p:sp>
        <p:nvSpPr>
          <p:cNvPr id="6" name="Line Callout 2 7">
            <a:extLst>
              <a:ext uri="{FF2B5EF4-FFF2-40B4-BE49-F238E27FC236}">
                <a16:creationId xmlns:a16="http://schemas.microsoft.com/office/drawing/2014/main" id="{746A6536-D174-4872-B965-11372CA03A38}"/>
              </a:ext>
            </a:extLst>
          </p:cNvPr>
          <p:cNvSpPr/>
          <p:nvPr/>
        </p:nvSpPr>
        <p:spPr>
          <a:xfrm>
            <a:off x="5865591" y="2268734"/>
            <a:ext cx="5757449" cy="575734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63222"/>
              <a:gd name="adj6" fmla="val -31560"/>
            </a:avLst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Case Sensitive – a is a different variable from A</a:t>
            </a:r>
          </a:p>
        </p:txBody>
      </p:sp>
      <p:sp>
        <p:nvSpPr>
          <p:cNvPr id="8" name="Line Callout 2 7">
            <a:extLst>
              <a:ext uri="{FF2B5EF4-FFF2-40B4-BE49-F238E27FC236}">
                <a16:creationId xmlns:a16="http://schemas.microsoft.com/office/drawing/2014/main" id="{05DB8853-EE1C-4890-85E1-855986B35230}"/>
              </a:ext>
            </a:extLst>
          </p:cNvPr>
          <p:cNvSpPr/>
          <p:nvPr/>
        </p:nvSpPr>
        <p:spPr>
          <a:xfrm>
            <a:off x="5865591" y="3485182"/>
            <a:ext cx="3736292" cy="575734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9104"/>
              <a:gd name="adj6" fmla="val -41442"/>
            </a:avLst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Statements are function calls.</a:t>
            </a:r>
          </a:p>
        </p:txBody>
      </p:sp>
      <p:sp>
        <p:nvSpPr>
          <p:cNvPr id="9" name="Line Callout 2 7">
            <a:extLst>
              <a:ext uri="{FF2B5EF4-FFF2-40B4-BE49-F238E27FC236}">
                <a16:creationId xmlns:a16="http://schemas.microsoft.com/office/drawing/2014/main" id="{62794FB7-61F5-4BB8-AA37-0A384F96715B}"/>
              </a:ext>
            </a:extLst>
          </p:cNvPr>
          <p:cNvSpPr/>
          <p:nvPr/>
        </p:nvSpPr>
        <p:spPr>
          <a:xfrm>
            <a:off x="6225318" y="5052574"/>
            <a:ext cx="3376565" cy="575734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14425"/>
              <a:gd name="adj6" fmla="val -105730"/>
            </a:avLst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Braces mark blocks of code.</a:t>
            </a:r>
          </a:p>
        </p:txBody>
      </p:sp>
    </p:spTree>
    <p:extLst>
      <p:ext uri="{BB962C8B-B14F-4D97-AF65-F5344CB8AC3E}">
        <p14:creationId xmlns:p14="http://schemas.microsoft.com/office/powerpoint/2010/main" val="193082414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3312" y="76200"/>
            <a:ext cx="10515600" cy="1063625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002060"/>
                </a:solidFill>
                <a:latin typeface="Arial Rounded MT Bold" panose="020F0704030504030204" pitchFamily="34" charset="0"/>
              </a:rPr>
              <a:t>R Processing is Vector Based</a:t>
            </a:r>
          </a:p>
        </p:txBody>
      </p:sp>
      <p:sp>
        <p:nvSpPr>
          <p:cNvPr id="12" name="TextBox 11"/>
          <p:cNvSpPr txBox="1"/>
          <p:nvPr/>
        </p:nvSpPr>
        <p:spPr bwMode="auto">
          <a:xfrm>
            <a:off x="228601" y="2057400"/>
            <a:ext cx="11506200" cy="24006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eaLnBrk="1" hangingPunct="1">
              <a:spcBef>
                <a:spcPts val="1800"/>
              </a:spcBef>
            </a:pP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Most Programming Languages work on a single data element at a time called a scalar value, i.e. X = 5</a:t>
            </a:r>
          </a:p>
          <a:p>
            <a:pPr eaLnBrk="1" hangingPunct="1">
              <a:spcBef>
                <a:spcPts val="1800"/>
              </a:spcBef>
            </a:pP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R Inherently works on sets of data called vectors, i.e. X = 1,3,4,5.  This makes R ideally suited for statistics.</a:t>
            </a:r>
          </a:p>
          <a:p>
            <a:pPr eaLnBrk="1" hangingPunct="1">
              <a:spcBef>
                <a:spcPts val="1800"/>
              </a:spcBef>
            </a:pP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A Set of Numbers Is Processed with No Need to Iterate.</a:t>
            </a:r>
          </a:p>
        </p:txBody>
      </p:sp>
    </p:spTree>
    <p:extLst>
      <p:ext uri="{BB962C8B-B14F-4D97-AF65-F5344CB8AC3E}">
        <p14:creationId xmlns:p14="http://schemas.microsoft.com/office/powerpoint/2010/main" val="305573803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3312" y="76200"/>
            <a:ext cx="10515600" cy="1063625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002060"/>
                </a:solidFill>
                <a:latin typeface="Arial Rounded MT Bold" panose="020F0704030504030204" pitchFamily="34" charset="0"/>
              </a:rPr>
              <a:t>Vector Types</a:t>
            </a:r>
          </a:p>
        </p:txBody>
      </p:sp>
      <p:sp>
        <p:nvSpPr>
          <p:cNvPr id="12" name="TextBox 11"/>
          <p:cNvSpPr txBox="1"/>
          <p:nvPr/>
        </p:nvSpPr>
        <p:spPr bwMode="auto">
          <a:xfrm>
            <a:off x="143312" y="1600200"/>
            <a:ext cx="11506200" cy="397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eaLnBrk="1" hangingPunct="1">
              <a:spcBef>
                <a:spcPts val="1800"/>
              </a:spcBef>
            </a:pP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Integer – values 1,2,4,5,-4</a:t>
            </a:r>
          </a:p>
          <a:p>
            <a:pPr eaLnBrk="1" hangingPunct="1">
              <a:spcBef>
                <a:spcPts val="1800"/>
              </a:spcBef>
            </a:pP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Numeric – values such as 1.2, -2.6, 33.234, 55.88</a:t>
            </a:r>
          </a:p>
          <a:p>
            <a:pPr eaLnBrk="1" hangingPunct="1">
              <a:spcBef>
                <a:spcPts val="1800"/>
              </a:spcBef>
            </a:pP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Character – values such as “a”, “b”, “Harry”</a:t>
            </a:r>
          </a:p>
          <a:p>
            <a:pPr eaLnBrk="1" hangingPunct="1">
              <a:spcBef>
                <a:spcPts val="1800"/>
              </a:spcBef>
            </a:pP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Logical – values TRUE, FALSE</a:t>
            </a:r>
          </a:p>
          <a:p>
            <a:pPr eaLnBrk="1" hangingPunct="1">
              <a:spcBef>
                <a:spcPts val="1800"/>
              </a:spcBef>
            </a:pP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Raw – values such as 28, 6f, 6e for binary storage</a:t>
            </a:r>
          </a:p>
          <a:p>
            <a:pPr eaLnBrk="1" hangingPunct="1">
              <a:spcBef>
                <a:spcPts val="1800"/>
              </a:spcBef>
            </a:pP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Complex – values such as 5 + 2i where </a:t>
            </a:r>
            <a:r>
              <a:rPr lang="en-US" sz="2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i</a:t>
            </a: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 is imaginary units</a:t>
            </a:r>
          </a:p>
          <a:p>
            <a:pPr eaLnBrk="1" hangingPunct="1">
              <a:spcBef>
                <a:spcPct val="20000"/>
              </a:spcBef>
            </a:pPr>
            <a:endParaRPr lang="en-US" sz="28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771660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3312" y="76200"/>
            <a:ext cx="10515600" cy="1063625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002060"/>
                </a:solidFill>
                <a:latin typeface="Arial Rounded MT Bold" panose="020F0704030504030204" pitchFamily="34" charset="0"/>
              </a:rPr>
              <a:t>Vector Types</a:t>
            </a:r>
          </a:p>
        </p:txBody>
      </p:sp>
      <p:sp>
        <p:nvSpPr>
          <p:cNvPr id="12" name="TextBox 11"/>
          <p:cNvSpPr txBox="1"/>
          <p:nvPr/>
        </p:nvSpPr>
        <p:spPr bwMode="auto">
          <a:xfrm>
            <a:off x="143312" y="1410419"/>
            <a:ext cx="11506200" cy="2677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eaLnBrk="1" hangingPunct="1">
              <a:spcBef>
                <a:spcPts val="0"/>
              </a:spcBef>
            </a:pP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class() function returns a vector’s data type.</a:t>
            </a:r>
          </a:p>
          <a:p>
            <a:pPr eaLnBrk="1" hangingPunct="1">
              <a:spcBef>
                <a:spcPts val="0"/>
              </a:spcBef>
            </a:pPr>
            <a:endParaRPr lang="en-US" sz="2400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eaLnBrk="1" hangingPunct="1">
              <a:spcBef>
                <a:spcPts val="0"/>
              </a:spcBef>
            </a:pP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is. series of functions test for the specific data type.</a:t>
            </a:r>
          </a:p>
          <a:p>
            <a:pPr lvl="1" eaLnBrk="1" hangingPunct="1">
              <a:spcBef>
                <a:spcPts val="0"/>
              </a:spcBef>
            </a:pPr>
            <a:r>
              <a:rPr lang="en-US" sz="16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is.integer</a:t>
            </a:r>
            <a:r>
              <a:rPr lang="en-US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()</a:t>
            </a:r>
          </a:p>
          <a:p>
            <a:pPr lvl="1" eaLnBrk="1" hangingPunct="1">
              <a:spcBef>
                <a:spcPts val="0"/>
              </a:spcBef>
            </a:pPr>
            <a:r>
              <a:rPr lang="en-US" sz="16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is.numeric</a:t>
            </a:r>
            <a:r>
              <a:rPr lang="en-US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()</a:t>
            </a:r>
          </a:p>
          <a:p>
            <a:pPr lvl="1" eaLnBrk="1" hangingPunct="1">
              <a:spcBef>
                <a:spcPts val="0"/>
              </a:spcBef>
            </a:pPr>
            <a:r>
              <a:rPr lang="en-US" sz="16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is.character</a:t>
            </a:r>
            <a:r>
              <a:rPr lang="en-US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()</a:t>
            </a:r>
          </a:p>
          <a:p>
            <a:pPr lvl="1" eaLnBrk="1" hangingPunct="1">
              <a:spcBef>
                <a:spcPts val="0"/>
              </a:spcBef>
            </a:pPr>
            <a:r>
              <a:rPr lang="en-US" sz="16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is.logical</a:t>
            </a:r>
            <a:r>
              <a:rPr lang="en-US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()</a:t>
            </a:r>
          </a:p>
          <a:p>
            <a:pPr lvl="1" eaLnBrk="1" hangingPunct="1">
              <a:spcBef>
                <a:spcPts val="0"/>
              </a:spcBef>
            </a:pPr>
            <a:r>
              <a:rPr lang="en-US" sz="16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is.raw</a:t>
            </a:r>
            <a:r>
              <a:rPr lang="en-US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()</a:t>
            </a:r>
          </a:p>
          <a:p>
            <a:pPr lvl="1" eaLnBrk="1" hangingPunct="1">
              <a:spcBef>
                <a:spcPts val="0"/>
              </a:spcBef>
            </a:pPr>
            <a:r>
              <a:rPr lang="en-US" sz="16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is.complex</a:t>
            </a:r>
            <a:r>
              <a:rPr lang="en-US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76901345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3312" y="76200"/>
            <a:ext cx="10515600" cy="1063625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002060"/>
                </a:solidFill>
                <a:latin typeface="Arial Rounded MT Bold" panose="020F0704030504030204" pitchFamily="34" charset="0"/>
              </a:rPr>
              <a:t>Categorical Variables</a:t>
            </a:r>
          </a:p>
        </p:txBody>
      </p:sp>
      <p:sp>
        <p:nvSpPr>
          <p:cNvPr id="12" name="TextBox 11"/>
          <p:cNvSpPr txBox="1"/>
          <p:nvPr/>
        </p:nvSpPr>
        <p:spPr bwMode="auto">
          <a:xfrm>
            <a:off x="228600" y="1447800"/>
            <a:ext cx="11506200" cy="28315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eaLnBrk="1" hangingPunct="1">
              <a:spcBef>
                <a:spcPts val="1800"/>
              </a:spcBef>
            </a:pP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Sometimes statistical calculations need to be grouped by a category.</a:t>
            </a:r>
          </a:p>
          <a:p>
            <a:pPr eaLnBrk="1" hangingPunct="1">
              <a:spcBef>
                <a:spcPts val="1800"/>
              </a:spcBef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Examples include:</a:t>
            </a:r>
          </a:p>
          <a:p>
            <a:pPr marL="800100" lvl="1" indent="-342900" eaLnBrk="1" hangingPunct="1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Average Sales by Payment Type</a:t>
            </a:r>
          </a:p>
          <a:p>
            <a:pPr marL="800100" lvl="1" indent="-342900" eaLnBrk="1" hangingPunct="1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Population by State</a:t>
            </a:r>
            <a:endParaRPr lang="en-US" sz="2400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eaLnBrk="1" hangingPunct="1">
              <a:spcBef>
                <a:spcPts val="1800"/>
              </a:spcBef>
            </a:pP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Statistical calculations only deal with numbers.  Descriptive, non numeric values, must be assigned a number to group them together for analysis. </a:t>
            </a:r>
          </a:p>
        </p:txBody>
      </p:sp>
    </p:spTree>
    <p:extLst>
      <p:ext uri="{BB962C8B-B14F-4D97-AF65-F5344CB8AC3E}">
        <p14:creationId xmlns:p14="http://schemas.microsoft.com/office/powerpoint/2010/main" val="422484218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3312" y="76200"/>
            <a:ext cx="10515600" cy="1063625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002060"/>
                </a:solidFill>
                <a:latin typeface="Arial Rounded MT Bold" panose="020F0704030504030204" pitchFamily="34" charset="0"/>
              </a:rPr>
              <a:t>R Factor = Categorical Variable</a:t>
            </a:r>
          </a:p>
        </p:txBody>
      </p:sp>
      <p:sp>
        <p:nvSpPr>
          <p:cNvPr id="12" name="TextBox 11"/>
          <p:cNvSpPr txBox="1"/>
          <p:nvPr/>
        </p:nvSpPr>
        <p:spPr bwMode="auto">
          <a:xfrm>
            <a:off x="228600" y="1613293"/>
            <a:ext cx="11506200" cy="10618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eaLnBrk="1" hangingPunct="1">
              <a:spcBef>
                <a:spcPts val="1800"/>
              </a:spcBef>
            </a:pP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In R, categorical variables are called Factors.</a:t>
            </a:r>
          </a:p>
          <a:p>
            <a:pPr eaLnBrk="1" hangingPunct="1">
              <a:spcBef>
                <a:spcPts val="1800"/>
              </a:spcBef>
            </a:pP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An example of how a factor works is below.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0" y="3276600"/>
            <a:ext cx="3429000" cy="2637692"/>
          </a:xfrm>
          <a:prstGeom prst="rect">
            <a:avLst/>
          </a:prstGeom>
        </p:spPr>
      </p:pic>
      <p:sp>
        <p:nvSpPr>
          <p:cNvPr id="7" name="Callout: Line 6"/>
          <p:cNvSpPr/>
          <p:nvPr/>
        </p:nvSpPr>
        <p:spPr>
          <a:xfrm>
            <a:off x="7924799" y="3737086"/>
            <a:ext cx="3065253" cy="507110"/>
          </a:xfrm>
          <a:prstGeom prst="borderCallout1">
            <a:avLst>
              <a:gd name="adj1" fmla="val 18750"/>
              <a:gd name="adj2" fmla="val -8333"/>
              <a:gd name="adj3" fmla="val 30436"/>
              <a:gd name="adj4" fmla="val -42806"/>
            </a:avLst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What’s Used In Calculations</a:t>
            </a:r>
          </a:p>
        </p:txBody>
      </p:sp>
      <p:sp>
        <p:nvSpPr>
          <p:cNvPr id="8" name="Callout: Line 7"/>
          <p:cNvSpPr/>
          <p:nvPr/>
        </p:nvSpPr>
        <p:spPr>
          <a:xfrm>
            <a:off x="539151" y="3650822"/>
            <a:ext cx="2286282" cy="507110"/>
          </a:xfrm>
          <a:prstGeom prst="borderCallout1">
            <a:avLst>
              <a:gd name="adj1" fmla="val 51778"/>
              <a:gd name="adj2" fmla="val 147174"/>
              <a:gd name="adj3" fmla="val 44244"/>
              <a:gd name="adj4" fmla="val 106102"/>
            </a:avLst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What’s Displayed</a:t>
            </a:r>
          </a:p>
        </p:txBody>
      </p:sp>
    </p:spTree>
    <p:extLst>
      <p:ext uri="{BB962C8B-B14F-4D97-AF65-F5344CB8AC3E}">
        <p14:creationId xmlns:p14="http://schemas.microsoft.com/office/powerpoint/2010/main" val="221574585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7484" y="1756817"/>
            <a:ext cx="5523809" cy="3438095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3312" y="76200"/>
            <a:ext cx="10515600" cy="1063625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002060"/>
                </a:solidFill>
                <a:latin typeface="Arial Rounded MT Bold" panose="020F0704030504030204" pitchFamily="34" charset="0"/>
              </a:rPr>
              <a:t>Factors in Use</a:t>
            </a:r>
          </a:p>
        </p:txBody>
      </p:sp>
      <p:sp>
        <p:nvSpPr>
          <p:cNvPr id="12" name="TextBox 11"/>
          <p:cNvSpPr txBox="1"/>
          <p:nvPr/>
        </p:nvSpPr>
        <p:spPr bwMode="auto">
          <a:xfrm>
            <a:off x="0" y="895647"/>
            <a:ext cx="12192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algn="ctr" eaLnBrk="1" hangingPunct="1">
              <a:spcBef>
                <a:spcPts val="1800"/>
              </a:spcBef>
            </a:pP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Factors are used for grouping data as shown below</a:t>
            </a:r>
            <a:r>
              <a:rPr lang="en-US" sz="2400" dirty="0">
                <a:latin typeface="Century Gothic" panose="020B0502020202020204" pitchFamily="34" charset="0"/>
              </a:rPr>
              <a:t>.</a:t>
            </a:r>
          </a:p>
        </p:txBody>
      </p:sp>
      <p:sp>
        <p:nvSpPr>
          <p:cNvPr id="4" name="Rectangle 3"/>
          <p:cNvSpPr/>
          <p:nvPr/>
        </p:nvSpPr>
        <p:spPr>
          <a:xfrm>
            <a:off x="3276600" y="5993921"/>
            <a:ext cx="9067800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/>
          </a:p>
          <a:p>
            <a:r>
              <a:rPr lang="en-US" sz="1600" dirty="0">
                <a:solidFill>
                  <a:schemeClr val="bg1"/>
                </a:solidFill>
              </a:rPr>
              <a:t>boxplot(</a:t>
            </a:r>
            <a:r>
              <a:rPr lang="en-US" sz="1600" dirty="0" err="1">
                <a:solidFill>
                  <a:schemeClr val="bg1"/>
                </a:solidFill>
              </a:rPr>
              <a:t>iris$Sepal.Length</a:t>
            </a:r>
            <a:r>
              <a:rPr lang="en-US" sz="1600" dirty="0">
                <a:solidFill>
                  <a:schemeClr val="bg1"/>
                </a:solidFill>
              </a:rPr>
              <a:t> ~ </a:t>
            </a:r>
            <a:r>
              <a:rPr lang="en-US" sz="1600" dirty="0" err="1">
                <a:solidFill>
                  <a:schemeClr val="bg1"/>
                </a:solidFill>
              </a:rPr>
              <a:t>iris$Species</a:t>
            </a:r>
            <a:r>
              <a:rPr lang="en-US" sz="1600" dirty="0">
                <a:solidFill>
                  <a:schemeClr val="bg1"/>
                </a:solidFill>
              </a:rPr>
              <a:t>, col = c("red", "</a:t>
            </a:r>
            <a:r>
              <a:rPr lang="en-US" sz="1600" dirty="0" err="1">
                <a:solidFill>
                  <a:schemeClr val="bg1"/>
                </a:solidFill>
              </a:rPr>
              <a:t>darkgreen</a:t>
            </a:r>
            <a:r>
              <a:rPr lang="en-US" sz="1600" dirty="0">
                <a:solidFill>
                  <a:schemeClr val="bg1"/>
                </a:solidFill>
              </a:rPr>
              <a:t>", "</a:t>
            </a:r>
            <a:r>
              <a:rPr lang="en-US" sz="1600" dirty="0" err="1">
                <a:solidFill>
                  <a:schemeClr val="bg1"/>
                </a:solidFill>
              </a:rPr>
              <a:t>lightblue</a:t>
            </a:r>
            <a:r>
              <a:rPr lang="en-US" sz="1600" dirty="0">
                <a:solidFill>
                  <a:schemeClr val="bg1"/>
                </a:solidFill>
              </a:rPr>
              <a:t>"))</a:t>
            </a:r>
          </a:p>
        </p:txBody>
      </p:sp>
      <p:sp>
        <p:nvSpPr>
          <p:cNvPr id="8" name="Callout: Line 7"/>
          <p:cNvSpPr/>
          <p:nvPr/>
        </p:nvSpPr>
        <p:spPr>
          <a:xfrm>
            <a:off x="1664898" y="5415778"/>
            <a:ext cx="2287438" cy="526853"/>
          </a:xfrm>
          <a:prstGeom prst="borderCallout1">
            <a:avLst>
              <a:gd name="adj1" fmla="val 167343"/>
              <a:gd name="adj2" fmla="val 131261"/>
              <a:gd name="adj3" fmla="val 44244"/>
              <a:gd name="adj4" fmla="val 106102"/>
            </a:avLst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 measure to plot</a:t>
            </a:r>
          </a:p>
        </p:txBody>
      </p:sp>
      <p:sp>
        <p:nvSpPr>
          <p:cNvPr id="7" name="Callout: Line 6"/>
          <p:cNvSpPr/>
          <p:nvPr/>
        </p:nvSpPr>
        <p:spPr>
          <a:xfrm>
            <a:off x="7305135" y="5415779"/>
            <a:ext cx="3106947" cy="526852"/>
          </a:xfrm>
          <a:prstGeom prst="borderCallout1">
            <a:avLst>
              <a:gd name="adj1" fmla="val 67190"/>
              <a:gd name="adj2" fmla="val -2953"/>
              <a:gd name="adj3" fmla="val 151113"/>
              <a:gd name="adj4" fmla="val -19937"/>
            </a:avLst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How to group the measure</a:t>
            </a:r>
          </a:p>
        </p:txBody>
      </p:sp>
    </p:spTree>
    <p:extLst>
      <p:ext uri="{BB962C8B-B14F-4D97-AF65-F5344CB8AC3E}">
        <p14:creationId xmlns:p14="http://schemas.microsoft.com/office/powerpoint/2010/main" val="82353548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3312" y="76200"/>
            <a:ext cx="10515600" cy="1063625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002060"/>
                </a:solidFill>
                <a:latin typeface="Arial Rounded MT Bold" panose="020F0704030504030204" pitchFamily="34" charset="0"/>
              </a:rPr>
              <a:t>What is a Matrix?</a:t>
            </a:r>
          </a:p>
        </p:txBody>
      </p:sp>
      <p:sp>
        <p:nvSpPr>
          <p:cNvPr id="12" name="TextBox 11"/>
          <p:cNvSpPr txBox="1"/>
          <p:nvPr/>
        </p:nvSpPr>
        <p:spPr bwMode="auto">
          <a:xfrm>
            <a:off x="237227" y="2204049"/>
            <a:ext cx="11506200" cy="16619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eaLnBrk="1" hangingPunct="1">
              <a:spcBef>
                <a:spcPts val="1800"/>
              </a:spcBef>
            </a:pP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A Matrix is a two dimensional vector.</a:t>
            </a:r>
          </a:p>
          <a:p>
            <a:pPr eaLnBrk="1" hangingPunct="1">
              <a:spcBef>
                <a:spcPts val="1800"/>
              </a:spcBef>
            </a:pP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It consists of columns are rows.</a:t>
            </a:r>
          </a:p>
          <a:p>
            <a:pPr eaLnBrk="1" hangingPunct="1">
              <a:spcBef>
                <a:spcPts val="1800"/>
              </a:spcBef>
            </a:pP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All elements of a matrix must be the same data type.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6800" y="2042993"/>
            <a:ext cx="2895600" cy="289560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15472922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88913"/>
            <a:ext cx="10245725" cy="860425"/>
          </a:xfrm>
        </p:spPr>
        <p:txBody>
          <a:bodyPr/>
          <a:lstStyle/>
          <a:p>
            <a:r>
              <a:rPr lang="en-US" sz="4000" dirty="0"/>
              <a:t>Demo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55102" y="1984073"/>
            <a:ext cx="939691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i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Creating a Data Science Virtual Machine</a:t>
            </a:r>
          </a:p>
          <a:p>
            <a:pPr algn="ctr"/>
            <a:endParaRPr lang="en-US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A428D6-86F3-4F90-AEEE-1849D6E30B18}"/>
              </a:ext>
            </a:extLst>
          </p:cNvPr>
          <p:cNvSpPr txBox="1"/>
          <p:nvPr/>
        </p:nvSpPr>
        <p:spPr>
          <a:xfrm>
            <a:off x="8833420" y="6150462"/>
            <a:ext cx="3358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scr_opening_speech.R</a:t>
            </a:r>
          </a:p>
        </p:txBody>
      </p:sp>
    </p:spTree>
    <p:extLst>
      <p:ext uri="{BB962C8B-B14F-4D97-AF65-F5344CB8AC3E}">
        <p14:creationId xmlns:p14="http://schemas.microsoft.com/office/powerpoint/2010/main" val="118016601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3312" y="76200"/>
            <a:ext cx="10515600" cy="1063625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002060"/>
                </a:solidFill>
                <a:latin typeface="Arial Rounded MT Bold" panose="020F0704030504030204" pitchFamily="34" charset="0"/>
              </a:rPr>
              <a:t>Creating a Matrix</a:t>
            </a:r>
          </a:p>
        </p:txBody>
      </p:sp>
      <p:sp>
        <p:nvSpPr>
          <p:cNvPr id="12" name="TextBox 11"/>
          <p:cNvSpPr txBox="1"/>
          <p:nvPr/>
        </p:nvSpPr>
        <p:spPr bwMode="auto">
          <a:xfrm>
            <a:off x="173373" y="1600200"/>
            <a:ext cx="115062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eaLnBrk="1" hangingPunct="1">
              <a:spcBef>
                <a:spcPts val="1800"/>
              </a:spcBef>
            </a:pP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Use the matrix function to create a matrix…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362200"/>
            <a:ext cx="10006584" cy="21336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960" y="5486400"/>
            <a:ext cx="2505075" cy="39052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 bwMode="auto">
          <a:xfrm>
            <a:off x="304800" y="4953000"/>
            <a:ext cx="115062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eaLnBrk="1" hangingPunct="1">
              <a:spcBef>
                <a:spcPts val="1800"/>
              </a:spcBef>
            </a:pPr>
            <a:r>
              <a:rPr lang="en-US" sz="2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as.matrix</a:t>
            </a: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 only returns 1 column with one row per value…</a:t>
            </a:r>
          </a:p>
        </p:txBody>
      </p:sp>
    </p:spTree>
    <p:extLst>
      <p:ext uri="{BB962C8B-B14F-4D97-AF65-F5344CB8AC3E}">
        <p14:creationId xmlns:p14="http://schemas.microsoft.com/office/powerpoint/2010/main" val="137729082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3312" y="76201"/>
            <a:ext cx="10515600" cy="467264"/>
          </a:xfrm>
        </p:spPr>
        <p:txBody>
          <a:bodyPr>
            <a:normAutofit fontScale="90000"/>
          </a:bodyPr>
          <a:lstStyle/>
          <a:p>
            <a:r>
              <a:rPr lang="en-US" sz="4400" dirty="0">
                <a:solidFill>
                  <a:srgbClr val="002060"/>
                </a:solidFill>
                <a:latin typeface="Arial Rounded MT Bold" panose="020F0704030504030204" pitchFamily="34" charset="0"/>
              </a:rPr>
              <a:t>Matrix Functions</a:t>
            </a:r>
          </a:p>
        </p:txBody>
      </p:sp>
      <p:sp>
        <p:nvSpPr>
          <p:cNvPr id="12" name="TextBox 11"/>
          <p:cNvSpPr txBox="1"/>
          <p:nvPr/>
        </p:nvSpPr>
        <p:spPr bwMode="auto">
          <a:xfrm>
            <a:off x="227901" y="1378299"/>
            <a:ext cx="115062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eaLnBrk="1" hangingPunct="1">
              <a:spcBef>
                <a:spcPts val="1800"/>
              </a:spcBef>
            </a:pP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class returns the object type..</a:t>
            </a:r>
          </a:p>
        </p:txBody>
      </p:sp>
      <p:sp>
        <p:nvSpPr>
          <p:cNvPr id="6" name="TextBox 5"/>
          <p:cNvSpPr txBox="1"/>
          <p:nvPr/>
        </p:nvSpPr>
        <p:spPr bwMode="auto">
          <a:xfrm>
            <a:off x="151002" y="2975243"/>
            <a:ext cx="115062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eaLnBrk="1" hangingPunct="1">
              <a:spcBef>
                <a:spcPts val="1800"/>
              </a:spcBef>
            </a:pPr>
            <a:r>
              <a:rPr lang="en-US" sz="2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is.matrix</a:t>
            </a: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 returns TRUE if the parameter is a matrix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1920110"/>
            <a:ext cx="2733675" cy="8477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901" y="3486861"/>
            <a:ext cx="3048000" cy="838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7901" y="5006890"/>
            <a:ext cx="2085975" cy="61912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 bwMode="auto">
          <a:xfrm>
            <a:off x="143312" y="4492041"/>
            <a:ext cx="115062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eaLnBrk="1" hangingPunct="1">
              <a:spcBef>
                <a:spcPts val="1800"/>
              </a:spcBef>
            </a:pP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dim returns the number of rows and columns in the matrix</a:t>
            </a:r>
          </a:p>
        </p:txBody>
      </p:sp>
    </p:spTree>
    <p:extLst>
      <p:ext uri="{BB962C8B-B14F-4D97-AF65-F5344CB8AC3E}">
        <p14:creationId xmlns:p14="http://schemas.microsoft.com/office/powerpoint/2010/main" val="232855069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3312" y="76200"/>
            <a:ext cx="10515600" cy="1063625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002060"/>
                </a:solidFill>
                <a:latin typeface="Arial Rounded MT Bold" panose="020F0704030504030204" pitchFamily="34" charset="0"/>
              </a:rPr>
              <a:t>What is an Array?</a:t>
            </a:r>
          </a:p>
        </p:txBody>
      </p:sp>
      <p:sp>
        <p:nvSpPr>
          <p:cNvPr id="12" name="TextBox 11"/>
          <p:cNvSpPr txBox="1"/>
          <p:nvPr/>
        </p:nvSpPr>
        <p:spPr bwMode="auto">
          <a:xfrm>
            <a:off x="227715" y="1961031"/>
            <a:ext cx="8001000" cy="25237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eaLnBrk="1" hangingPunct="1">
              <a:spcBef>
                <a:spcPts val="1800"/>
              </a:spcBef>
            </a:pPr>
            <a:r>
              <a:rPr lang="en-US" sz="3200" dirty="0">
                <a:solidFill>
                  <a:schemeClr val="bg1"/>
                </a:solidFill>
                <a:latin typeface="Century Gothic" panose="020B0502020202020204" pitchFamily="34" charset="0"/>
              </a:rPr>
              <a:t>An Array is a multidimensional vector.</a:t>
            </a:r>
          </a:p>
          <a:p>
            <a:pPr eaLnBrk="1" hangingPunct="1">
              <a:spcBef>
                <a:spcPts val="1800"/>
              </a:spcBef>
            </a:pPr>
            <a:r>
              <a:rPr lang="en-US" sz="3200" dirty="0">
                <a:solidFill>
                  <a:schemeClr val="bg1"/>
                </a:solidFill>
                <a:latin typeface="Century Gothic" panose="020B0502020202020204" pitchFamily="34" charset="0"/>
              </a:rPr>
              <a:t>Usually has three or more dimensions.</a:t>
            </a:r>
          </a:p>
          <a:p>
            <a:pPr eaLnBrk="1" hangingPunct="1">
              <a:spcBef>
                <a:spcPts val="1800"/>
              </a:spcBef>
            </a:pPr>
            <a:r>
              <a:rPr lang="en-US" sz="3200" dirty="0">
                <a:solidFill>
                  <a:schemeClr val="bg1"/>
                </a:solidFill>
                <a:latin typeface="Century Gothic" panose="020B0502020202020204" pitchFamily="34" charset="0"/>
              </a:rPr>
              <a:t>All elements of an array must be the same data type.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3440" y="2072454"/>
            <a:ext cx="2172138" cy="12192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5840" y="2224854"/>
            <a:ext cx="2172138" cy="12192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8240" y="2377254"/>
            <a:ext cx="2172138" cy="12192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0640" y="2529654"/>
            <a:ext cx="2172138" cy="12192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7957800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3312" y="76200"/>
            <a:ext cx="10515600" cy="1063625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002060"/>
                </a:solidFill>
                <a:latin typeface="Arial Rounded MT Bold" panose="020F0704030504030204" pitchFamily="34" charset="0"/>
              </a:rPr>
              <a:t>Creating an Array</a:t>
            </a:r>
          </a:p>
        </p:txBody>
      </p:sp>
      <p:sp>
        <p:nvSpPr>
          <p:cNvPr id="12" name="TextBox 11"/>
          <p:cNvSpPr txBox="1"/>
          <p:nvPr/>
        </p:nvSpPr>
        <p:spPr bwMode="auto">
          <a:xfrm>
            <a:off x="173373" y="1600200"/>
            <a:ext cx="115062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eaLnBrk="1" hangingPunct="1">
              <a:spcBef>
                <a:spcPts val="1800"/>
              </a:spcBef>
            </a:pPr>
            <a:r>
              <a:rPr lang="en-US" sz="3200" dirty="0">
                <a:solidFill>
                  <a:schemeClr val="bg1"/>
                </a:solidFill>
                <a:latin typeface="Century Gothic" panose="020B0502020202020204" pitchFamily="34" charset="0"/>
              </a:rPr>
              <a:t>Use the array function to create an array…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356" y="2364432"/>
            <a:ext cx="64770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33658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3312" y="76200"/>
            <a:ext cx="10515600" cy="1063625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002060"/>
                </a:solidFill>
                <a:latin typeface="Arial Rounded MT Bold" panose="020F0704030504030204" pitchFamily="34" charset="0"/>
              </a:rPr>
              <a:t>Array Functions</a:t>
            </a:r>
          </a:p>
        </p:txBody>
      </p:sp>
      <p:sp>
        <p:nvSpPr>
          <p:cNvPr id="12" name="TextBox 11"/>
          <p:cNvSpPr txBox="1"/>
          <p:nvPr/>
        </p:nvSpPr>
        <p:spPr bwMode="auto">
          <a:xfrm>
            <a:off x="227901" y="1378299"/>
            <a:ext cx="115062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eaLnBrk="1" hangingPunct="1">
              <a:spcBef>
                <a:spcPts val="1800"/>
              </a:spcBef>
            </a:pP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class returns the object type..</a:t>
            </a:r>
          </a:p>
        </p:txBody>
      </p:sp>
      <p:sp>
        <p:nvSpPr>
          <p:cNvPr id="6" name="TextBox 5"/>
          <p:cNvSpPr txBox="1"/>
          <p:nvPr/>
        </p:nvSpPr>
        <p:spPr bwMode="auto">
          <a:xfrm>
            <a:off x="151002" y="2975243"/>
            <a:ext cx="115062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eaLnBrk="1" hangingPunct="1">
              <a:spcBef>
                <a:spcPts val="1800"/>
              </a:spcBef>
            </a:pPr>
            <a:r>
              <a:rPr lang="en-US" sz="2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is.array</a:t>
            </a: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 returns TRUE if the parameter is an array</a:t>
            </a:r>
          </a:p>
        </p:txBody>
      </p:sp>
      <p:sp>
        <p:nvSpPr>
          <p:cNvPr id="10" name="TextBox 9"/>
          <p:cNvSpPr txBox="1"/>
          <p:nvPr/>
        </p:nvSpPr>
        <p:spPr bwMode="auto">
          <a:xfrm>
            <a:off x="143312" y="4492041"/>
            <a:ext cx="115062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eaLnBrk="1" hangingPunct="1">
              <a:spcBef>
                <a:spcPts val="1800"/>
              </a:spcBef>
            </a:pP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dim returns the number of rows and columns in the array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901" y="1927441"/>
            <a:ext cx="3686175" cy="6953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901" y="3447808"/>
            <a:ext cx="3009900" cy="7429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883" y="4931139"/>
            <a:ext cx="3105150" cy="64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25177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3312" y="76200"/>
            <a:ext cx="10515600" cy="1063625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002060"/>
                </a:solidFill>
                <a:latin typeface="Arial Rounded MT Bold" panose="020F0704030504030204" pitchFamily="34" charset="0"/>
              </a:rPr>
              <a:t>Accessing Array Elements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1" y="1905000"/>
            <a:ext cx="7848600" cy="2491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19364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3312" y="76200"/>
            <a:ext cx="10515600" cy="1063625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What is a List?</a:t>
            </a:r>
          </a:p>
        </p:txBody>
      </p:sp>
      <p:sp>
        <p:nvSpPr>
          <p:cNvPr id="5" name="TextBox 4"/>
          <p:cNvSpPr txBox="1"/>
          <p:nvPr/>
        </p:nvSpPr>
        <p:spPr bwMode="auto">
          <a:xfrm>
            <a:off x="381000" y="1719590"/>
            <a:ext cx="5943600" cy="3268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marL="514350" indent="-51435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A vector of objects.</a:t>
            </a:r>
          </a:p>
          <a:p>
            <a:pPr marL="514350" indent="-51435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An object can be practically anything, i.e. a vector, matrix, array, another list.</a:t>
            </a:r>
          </a:p>
          <a:p>
            <a:pPr marL="514350" indent="-51435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Lists can be nested, i.e. can contain a lists which contains lists.</a:t>
            </a:r>
          </a:p>
          <a:p>
            <a:pPr marL="514350" indent="-51435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Are the basis for object orientated programming in R.</a:t>
            </a:r>
          </a:p>
        </p:txBody>
      </p:sp>
      <p:sp>
        <p:nvSpPr>
          <p:cNvPr id="2" name="Rectangle 1"/>
          <p:cNvSpPr/>
          <p:nvPr/>
        </p:nvSpPr>
        <p:spPr>
          <a:xfrm>
            <a:off x="7848600" y="4616077"/>
            <a:ext cx="289694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hlinkClick r:id="rId3"/>
              </a:rPr>
              <a:t>http://admin.utep.edu/Default.aspx?tabid=74353</a:t>
            </a:r>
            <a:endParaRPr lang="en-US" sz="10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0" y="2096583"/>
            <a:ext cx="4779818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108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3312" y="76200"/>
            <a:ext cx="10515600" cy="1063625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002060"/>
                </a:solidFill>
                <a:latin typeface="Arial Rounded MT Bold" panose="020F0704030504030204" pitchFamily="34" charset="0"/>
              </a:rPr>
              <a:t>Creating a List</a:t>
            </a:r>
          </a:p>
        </p:txBody>
      </p:sp>
      <p:sp>
        <p:nvSpPr>
          <p:cNvPr id="12" name="TextBox 11"/>
          <p:cNvSpPr txBox="1"/>
          <p:nvPr/>
        </p:nvSpPr>
        <p:spPr bwMode="auto">
          <a:xfrm>
            <a:off x="173373" y="1600200"/>
            <a:ext cx="115062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eaLnBrk="1" hangingPunct="1">
              <a:spcBef>
                <a:spcPts val="1800"/>
              </a:spcBef>
            </a:pP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Using the list function to create a list…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373" y="2522240"/>
            <a:ext cx="8382000" cy="65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69209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73315"/>
            <a:ext cx="8824913" cy="489416"/>
          </a:xfrm>
        </p:spPr>
        <p:txBody>
          <a:bodyPr/>
          <a:lstStyle/>
          <a:p>
            <a:r>
              <a:rPr lang="en-US" sz="3600" dirty="0"/>
              <a:t>R Programming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7154282-0AC8-4377-A947-EB17ED7A40F9}"/>
              </a:ext>
            </a:extLst>
          </p:cNvPr>
          <p:cNvSpPr txBox="1">
            <a:spLocks/>
          </p:cNvSpPr>
          <p:nvPr/>
        </p:nvSpPr>
        <p:spPr>
          <a:xfrm>
            <a:off x="4912502" y="2829639"/>
            <a:ext cx="1779918" cy="48941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Arial Rounded MT Bold" panose="020F0704030504030204" pitchFamily="34" charset="0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600" dirty="0">
                <a:solidFill>
                  <a:schemeClr val="bg1"/>
                </a:solidFill>
              </a:rPr>
              <a:t>Demo</a:t>
            </a:r>
          </a:p>
          <a:p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F5F2932-B79C-4F51-8C2B-E3DD3D3F0FA5}"/>
              </a:ext>
            </a:extLst>
          </p:cNvPr>
          <p:cNvSpPr txBox="1"/>
          <p:nvPr/>
        </p:nvSpPr>
        <p:spPr>
          <a:xfrm>
            <a:off x="3857903" y="3804791"/>
            <a:ext cx="4879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Data Frame Exploration Notebook – Part 1</a:t>
            </a:r>
          </a:p>
        </p:txBody>
      </p:sp>
    </p:spTree>
    <p:extLst>
      <p:ext uri="{BB962C8B-B14F-4D97-AF65-F5344CB8AC3E}">
        <p14:creationId xmlns:p14="http://schemas.microsoft.com/office/powerpoint/2010/main" val="227408894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3312" y="76200"/>
            <a:ext cx="10515600" cy="1063625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002060"/>
                </a:solidFill>
                <a:latin typeface="Arial Rounded MT Bold" panose="020F0704030504030204" pitchFamily="34" charset="0"/>
              </a:rPr>
              <a:t>Data Frame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2A07F9-615E-49FD-A147-2B6690F6004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3319" y="1767840"/>
            <a:ext cx="3854515" cy="35052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2FB884C-E6FD-4F04-B3E9-85D34C8AD6E6}"/>
              </a:ext>
            </a:extLst>
          </p:cNvPr>
          <p:cNvSpPr/>
          <p:nvPr/>
        </p:nvSpPr>
        <p:spPr>
          <a:xfrm rot="20087928">
            <a:off x="4691055" y="2988858"/>
            <a:ext cx="187904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rgbClr val="FFFF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11373095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88913"/>
            <a:ext cx="10245725" cy="860425"/>
          </a:xfrm>
        </p:spPr>
        <p:txBody>
          <a:bodyPr/>
          <a:lstStyle/>
          <a:p>
            <a:r>
              <a:rPr lang="en-US" sz="4000" dirty="0"/>
              <a:t>Creating an Azure Data Science VM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B89FA6-71E3-411F-9A8C-DCFA51D109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838" y="1495425"/>
            <a:ext cx="2400300" cy="23431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7AEF3FF-86D3-49C1-814A-9A2597B0EF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3597" y="1547812"/>
            <a:ext cx="8086725" cy="3762375"/>
          </a:xfrm>
          <a:prstGeom prst="rect">
            <a:avLst/>
          </a:prstGeom>
        </p:spPr>
      </p:pic>
      <p:sp>
        <p:nvSpPr>
          <p:cNvPr id="5" name="Callout: Line 4">
            <a:extLst>
              <a:ext uri="{FF2B5EF4-FFF2-40B4-BE49-F238E27FC236}">
                <a16:creationId xmlns:a16="http://schemas.microsoft.com/office/drawing/2014/main" id="{57D56389-B8F5-41EC-8222-C68B7E3BFEA1}"/>
              </a:ext>
            </a:extLst>
          </p:cNvPr>
          <p:cNvSpPr/>
          <p:nvPr/>
        </p:nvSpPr>
        <p:spPr>
          <a:xfrm>
            <a:off x="8747759" y="1639019"/>
            <a:ext cx="2449328" cy="771949"/>
          </a:xfrm>
          <a:prstGeom prst="borderCallout1">
            <a:avLst>
              <a:gd name="adj1" fmla="val 18750"/>
              <a:gd name="adj2" fmla="val -8333"/>
              <a:gd name="adj3" fmla="val 129262"/>
              <a:gd name="adj4" fmla="val -75214"/>
            </a:avLst>
          </a:prstGeom>
          <a:solidFill>
            <a:srgbClr val="7030A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Start typing what you need…</a:t>
            </a:r>
          </a:p>
        </p:txBody>
      </p:sp>
      <p:sp>
        <p:nvSpPr>
          <p:cNvPr id="6" name="Callout: Line 5">
            <a:extLst>
              <a:ext uri="{FF2B5EF4-FFF2-40B4-BE49-F238E27FC236}">
                <a16:creationId xmlns:a16="http://schemas.microsoft.com/office/drawing/2014/main" id="{DADBD10F-86D4-47B9-8AC3-BC1713748936}"/>
              </a:ext>
            </a:extLst>
          </p:cNvPr>
          <p:cNvSpPr/>
          <p:nvPr/>
        </p:nvSpPr>
        <p:spPr>
          <a:xfrm>
            <a:off x="313000" y="4976600"/>
            <a:ext cx="2449328" cy="771949"/>
          </a:xfrm>
          <a:prstGeom prst="borderCallout1">
            <a:avLst>
              <a:gd name="adj1" fmla="val -13657"/>
              <a:gd name="adj2" fmla="val 26534"/>
              <a:gd name="adj3" fmla="val -325555"/>
              <a:gd name="adj4" fmla="val 28684"/>
            </a:avLst>
          </a:prstGeom>
          <a:solidFill>
            <a:srgbClr val="7030A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Click on Create a resource</a:t>
            </a:r>
          </a:p>
        </p:txBody>
      </p:sp>
    </p:spTree>
    <p:extLst>
      <p:ext uri="{BB962C8B-B14F-4D97-AF65-F5344CB8AC3E}">
        <p14:creationId xmlns:p14="http://schemas.microsoft.com/office/powerpoint/2010/main" val="189939086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3312" y="76200"/>
            <a:ext cx="10515600" cy="1063625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002060"/>
                </a:solidFill>
                <a:latin typeface="Arial Rounded MT Bold" panose="020F0704030504030204" pitchFamily="34" charset="0"/>
              </a:rPr>
              <a:t>Data Frame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463136-E115-4E6F-A408-46A5AE9C6F03}"/>
              </a:ext>
            </a:extLst>
          </p:cNvPr>
          <p:cNvSpPr txBox="1"/>
          <p:nvPr/>
        </p:nvSpPr>
        <p:spPr bwMode="auto">
          <a:xfrm>
            <a:off x="143312" y="1254760"/>
            <a:ext cx="9346128" cy="4462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>
              <a:spcAft>
                <a:spcPts val="1800"/>
              </a:spcAft>
            </a:pPr>
            <a:r>
              <a:rPr lang="en-US" sz="3200" dirty="0">
                <a:solidFill>
                  <a:schemeClr val="bg1"/>
                </a:solidFill>
                <a:latin typeface="Century Gothic" panose="020B0502020202020204" pitchFamily="34" charset="0"/>
              </a:rPr>
              <a:t>An In Memory Table</a:t>
            </a:r>
          </a:p>
          <a:p>
            <a:pPr>
              <a:spcAft>
                <a:spcPts val="1800"/>
              </a:spcAft>
            </a:pPr>
            <a:r>
              <a:rPr lang="en-US" sz="3200" dirty="0">
                <a:solidFill>
                  <a:schemeClr val="bg1"/>
                </a:solidFill>
                <a:latin typeface="Century Gothic" panose="020B0502020202020204" pitchFamily="34" charset="0"/>
              </a:rPr>
              <a:t>Based on the List Object</a:t>
            </a:r>
          </a:p>
          <a:p>
            <a:pPr>
              <a:spcAft>
                <a:spcPts val="1800"/>
              </a:spcAft>
            </a:pPr>
            <a:r>
              <a:rPr lang="en-US" sz="3200" dirty="0">
                <a:solidFill>
                  <a:schemeClr val="bg1"/>
                </a:solidFill>
                <a:latin typeface="Century Gothic" panose="020B0502020202020204" pitchFamily="34" charset="0"/>
              </a:rPr>
              <a:t>Explicit and Implicit Data Frame Creation</a:t>
            </a:r>
          </a:p>
          <a:p>
            <a:pPr>
              <a:spcAft>
                <a:spcPts val="1800"/>
              </a:spcAft>
            </a:pPr>
            <a:r>
              <a:rPr lang="en-US" sz="3200" dirty="0">
                <a:solidFill>
                  <a:schemeClr val="bg1"/>
                </a:solidFill>
                <a:latin typeface="Century Gothic" panose="020B0502020202020204" pitchFamily="34" charset="0"/>
              </a:rPr>
              <a:t>Like a Matrix That Supports Different Data Types</a:t>
            </a:r>
          </a:p>
          <a:p>
            <a:pPr>
              <a:spcAft>
                <a:spcPts val="1800"/>
              </a:spcAft>
            </a:pPr>
            <a:r>
              <a:rPr lang="en-US" sz="3200" dirty="0">
                <a:solidFill>
                  <a:schemeClr val="bg1"/>
                </a:solidFill>
                <a:latin typeface="Century Gothic" panose="020B0502020202020204" pitchFamily="34" charset="0"/>
              </a:rPr>
              <a:t>Many Functions Support Data Frame Parameters</a:t>
            </a:r>
          </a:p>
        </p:txBody>
      </p:sp>
    </p:spTree>
    <p:extLst>
      <p:ext uri="{BB962C8B-B14F-4D97-AF65-F5344CB8AC3E}">
        <p14:creationId xmlns:p14="http://schemas.microsoft.com/office/powerpoint/2010/main" val="299434706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3312" y="76200"/>
            <a:ext cx="10515600" cy="1063625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002060"/>
                </a:solidFill>
                <a:latin typeface="Arial Rounded MT Bold" panose="020F0704030504030204" pitchFamily="34" charset="0"/>
              </a:rPr>
              <a:t>Creating a Data Frame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41C20F-EE07-4DB2-9608-16E8C7FD2312}"/>
              </a:ext>
            </a:extLst>
          </p:cNvPr>
          <p:cNvSpPr txBox="1"/>
          <p:nvPr/>
        </p:nvSpPr>
        <p:spPr bwMode="auto">
          <a:xfrm>
            <a:off x="143312" y="1905000"/>
            <a:ext cx="10905550" cy="20744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Explicitly using the </a:t>
            </a:r>
            <a:r>
              <a:rPr lang="en-US" sz="2800" dirty="0">
                <a:solidFill>
                  <a:srgbClr val="FFFF00"/>
                </a:solidFill>
                <a:latin typeface="Century Gothic" panose="020B0502020202020204" pitchFamily="34" charset="0"/>
              </a:rPr>
              <a:t>data.frame 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function.</a:t>
            </a:r>
          </a:p>
          <a:p>
            <a:pPr eaLnBrk="1" hangingPunct="1">
              <a:spcBef>
                <a:spcPct val="20000"/>
              </a:spcBef>
            </a:pPr>
            <a:endParaRPr lang="en-US" sz="2800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eaLnBrk="1" hangingPunct="1">
              <a:spcBef>
                <a:spcPct val="20000"/>
              </a:spcBef>
            </a:pP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Implicitly when data is loaded by a function such as </a:t>
            </a:r>
            <a:r>
              <a:rPr lang="en-US" sz="2800" dirty="0">
                <a:solidFill>
                  <a:srgbClr val="FFFF00"/>
                </a:solidFill>
                <a:latin typeface="Century Gothic" panose="020B0502020202020204" pitchFamily="34" charset="0"/>
              </a:rPr>
              <a:t>read.csv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.</a:t>
            </a:r>
          </a:p>
          <a:p>
            <a:pPr eaLnBrk="1" hangingPunct="1">
              <a:spcBef>
                <a:spcPct val="20000"/>
              </a:spcBef>
            </a:pPr>
            <a:endParaRPr lang="en-US" sz="28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923394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3312" y="76200"/>
            <a:ext cx="10515600" cy="1063625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002060"/>
                </a:solidFill>
                <a:latin typeface="Arial Rounded MT Bold" panose="020F0704030504030204" pitchFamily="34" charset="0"/>
              </a:rPr>
              <a:t>Data Frame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75BBA7B-6274-40CD-ABF2-A5837B4A29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0559" y="2223009"/>
            <a:ext cx="9124950" cy="298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30797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3312" y="76200"/>
            <a:ext cx="10515600" cy="1063625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002060"/>
                </a:solidFill>
                <a:latin typeface="Arial Rounded MT Bold" panose="020F0704030504030204" pitchFamily="34" charset="0"/>
              </a:rPr>
              <a:t>Functions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9775AC-2375-467C-A319-36674C27330D}"/>
              </a:ext>
            </a:extLst>
          </p:cNvPr>
          <p:cNvSpPr txBox="1"/>
          <p:nvPr/>
        </p:nvSpPr>
        <p:spPr>
          <a:xfrm>
            <a:off x="569344" y="1433123"/>
            <a:ext cx="9498113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Defines a Block of Code That Can Be Called By Name</a:t>
            </a:r>
          </a:p>
          <a:p>
            <a:endParaRPr lang="en-US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Avoids Repetition of Code</a:t>
            </a:r>
          </a:p>
          <a:p>
            <a:endParaRPr lang="en-US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 Be Called Any Number of Time</a:t>
            </a:r>
          </a:p>
          <a:p>
            <a:endParaRPr lang="en-US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Information Can Be Passed to the Function as Parameters</a:t>
            </a:r>
          </a:p>
        </p:txBody>
      </p:sp>
    </p:spTree>
    <p:extLst>
      <p:ext uri="{BB962C8B-B14F-4D97-AF65-F5344CB8AC3E}">
        <p14:creationId xmlns:p14="http://schemas.microsoft.com/office/powerpoint/2010/main" val="259070320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3312" y="76200"/>
            <a:ext cx="10515600" cy="1063625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002060"/>
                </a:solidFill>
                <a:latin typeface="Arial Rounded MT Bold" panose="020F0704030504030204" pitchFamily="34" charset="0"/>
              </a:rPr>
              <a:t>Functions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51863AA-E906-4DA7-AB62-805825924A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1626" y="2262197"/>
            <a:ext cx="5676900" cy="3019425"/>
          </a:xfrm>
          <a:prstGeom prst="rect">
            <a:avLst/>
          </a:prstGeom>
        </p:spPr>
      </p:pic>
      <p:sp>
        <p:nvSpPr>
          <p:cNvPr id="7" name="Callout: Line 6">
            <a:extLst>
              <a:ext uri="{FF2B5EF4-FFF2-40B4-BE49-F238E27FC236}">
                <a16:creationId xmlns:a16="http://schemas.microsoft.com/office/drawing/2014/main" id="{15EF5C5D-9DC7-4940-9771-AB5A1092B11E}"/>
              </a:ext>
            </a:extLst>
          </p:cNvPr>
          <p:cNvSpPr/>
          <p:nvPr/>
        </p:nvSpPr>
        <p:spPr>
          <a:xfrm>
            <a:off x="7213695" y="1376321"/>
            <a:ext cx="3542918" cy="526852"/>
          </a:xfrm>
          <a:prstGeom prst="borderCallout1">
            <a:avLst>
              <a:gd name="adj1" fmla="val 53691"/>
              <a:gd name="adj2" fmla="val -4588"/>
              <a:gd name="adj3" fmla="val 178257"/>
              <a:gd name="adj4" fmla="val -43953"/>
            </a:avLst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Function function returns a function</a:t>
            </a:r>
          </a:p>
        </p:txBody>
      </p:sp>
      <p:sp>
        <p:nvSpPr>
          <p:cNvPr id="8" name="Callout: Line 7">
            <a:extLst>
              <a:ext uri="{FF2B5EF4-FFF2-40B4-BE49-F238E27FC236}">
                <a16:creationId xmlns:a16="http://schemas.microsoft.com/office/drawing/2014/main" id="{DD29F939-C831-42FC-9860-C58F4F1EEC73}"/>
              </a:ext>
            </a:extLst>
          </p:cNvPr>
          <p:cNvSpPr/>
          <p:nvPr/>
        </p:nvSpPr>
        <p:spPr>
          <a:xfrm>
            <a:off x="8253803" y="2745136"/>
            <a:ext cx="3106947" cy="526852"/>
          </a:xfrm>
          <a:prstGeom prst="borderCallout1">
            <a:avLst>
              <a:gd name="adj1" fmla="val 67190"/>
              <a:gd name="adj2" fmla="val -2953"/>
              <a:gd name="adj3" fmla="val 42685"/>
              <a:gd name="adj4" fmla="val -57728"/>
            </a:avLst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Defines function but does not execute it</a:t>
            </a:r>
          </a:p>
        </p:txBody>
      </p:sp>
      <p:sp>
        <p:nvSpPr>
          <p:cNvPr id="9" name="Callout: Line 8">
            <a:extLst>
              <a:ext uri="{FF2B5EF4-FFF2-40B4-BE49-F238E27FC236}">
                <a16:creationId xmlns:a16="http://schemas.microsoft.com/office/drawing/2014/main" id="{BA87DFA7-9F7C-4AB8-907C-8AB4B9C55393}"/>
              </a:ext>
            </a:extLst>
          </p:cNvPr>
          <p:cNvSpPr/>
          <p:nvPr/>
        </p:nvSpPr>
        <p:spPr>
          <a:xfrm>
            <a:off x="8331439" y="3719302"/>
            <a:ext cx="3106947" cy="526852"/>
          </a:xfrm>
          <a:prstGeom prst="borderCallout1">
            <a:avLst>
              <a:gd name="adj1" fmla="val 67190"/>
              <a:gd name="adj2" fmla="val -2953"/>
              <a:gd name="adj3" fmla="val 29622"/>
              <a:gd name="adj4" fmla="val -87177"/>
            </a:avLst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Calling the function</a:t>
            </a:r>
          </a:p>
        </p:txBody>
      </p:sp>
    </p:spTree>
    <p:extLst>
      <p:ext uri="{BB962C8B-B14F-4D97-AF65-F5344CB8AC3E}">
        <p14:creationId xmlns:p14="http://schemas.microsoft.com/office/powerpoint/2010/main" val="1111658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5B75EAC-7A00-4ABB-B89C-CFCACDE61F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4249" y="2741640"/>
            <a:ext cx="5791200" cy="207645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3312" y="76200"/>
            <a:ext cx="10515600" cy="1063625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002060"/>
                </a:solidFill>
                <a:latin typeface="Arial Rounded MT Bold" panose="020F0704030504030204" pitchFamily="34" charset="0"/>
              </a:rPr>
              <a:t>apply functions</a:t>
            </a:r>
          </a:p>
        </p:txBody>
      </p:sp>
      <p:sp>
        <p:nvSpPr>
          <p:cNvPr id="7" name="Callout: Line 6">
            <a:extLst>
              <a:ext uri="{FF2B5EF4-FFF2-40B4-BE49-F238E27FC236}">
                <a16:creationId xmlns:a16="http://schemas.microsoft.com/office/drawing/2014/main" id="{15EF5C5D-9DC7-4940-9771-AB5A1092B11E}"/>
              </a:ext>
            </a:extLst>
          </p:cNvPr>
          <p:cNvSpPr/>
          <p:nvPr/>
        </p:nvSpPr>
        <p:spPr>
          <a:xfrm>
            <a:off x="1147313" y="2741640"/>
            <a:ext cx="2061713" cy="873965"/>
          </a:xfrm>
          <a:prstGeom prst="borderCallout1">
            <a:avLst>
              <a:gd name="adj1" fmla="val 104449"/>
              <a:gd name="adj2" fmla="val 53605"/>
              <a:gd name="adj3" fmla="val 205888"/>
              <a:gd name="adj4" fmla="val 128247"/>
            </a:avLst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Letter indicates return type</a:t>
            </a:r>
          </a:p>
        </p:txBody>
      </p:sp>
      <p:sp>
        <p:nvSpPr>
          <p:cNvPr id="8" name="Callout: Line 7">
            <a:extLst>
              <a:ext uri="{FF2B5EF4-FFF2-40B4-BE49-F238E27FC236}">
                <a16:creationId xmlns:a16="http://schemas.microsoft.com/office/drawing/2014/main" id="{DD29F939-C831-42FC-9860-C58F4F1EEC73}"/>
              </a:ext>
            </a:extLst>
          </p:cNvPr>
          <p:cNvSpPr/>
          <p:nvPr/>
        </p:nvSpPr>
        <p:spPr>
          <a:xfrm>
            <a:off x="4932632" y="1139825"/>
            <a:ext cx="3141691" cy="1259457"/>
          </a:xfrm>
          <a:prstGeom prst="borderCallout1">
            <a:avLst>
              <a:gd name="adj1" fmla="val 109761"/>
              <a:gd name="adj2" fmla="val 46469"/>
              <a:gd name="adj3" fmla="val 177520"/>
              <a:gd name="adj4" fmla="val 31010"/>
            </a:avLst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Parameters: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/>
              <a:t>Variable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/>
              <a:t>1 for column, 2 for row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/>
              <a:t>function</a:t>
            </a:r>
          </a:p>
        </p:txBody>
      </p:sp>
      <p:sp>
        <p:nvSpPr>
          <p:cNvPr id="9" name="Callout: Line 8">
            <a:extLst>
              <a:ext uri="{FF2B5EF4-FFF2-40B4-BE49-F238E27FC236}">
                <a16:creationId xmlns:a16="http://schemas.microsoft.com/office/drawing/2014/main" id="{BA87DFA7-9F7C-4AB8-907C-8AB4B9C55393}"/>
              </a:ext>
            </a:extLst>
          </p:cNvPr>
          <p:cNvSpPr/>
          <p:nvPr/>
        </p:nvSpPr>
        <p:spPr>
          <a:xfrm>
            <a:off x="5077364" y="5711185"/>
            <a:ext cx="3106947" cy="526852"/>
          </a:xfrm>
          <a:prstGeom prst="borderCallout1">
            <a:avLst>
              <a:gd name="adj1" fmla="val -17952"/>
              <a:gd name="adj2" fmla="val 23701"/>
              <a:gd name="adj3" fmla="val -183233"/>
              <a:gd name="adj4" fmla="val 18607"/>
            </a:avLst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List in, List out</a:t>
            </a:r>
          </a:p>
        </p:txBody>
      </p:sp>
    </p:spTree>
    <p:extLst>
      <p:ext uri="{BB962C8B-B14F-4D97-AF65-F5344CB8AC3E}">
        <p14:creationId xmlns:p14="http://schemas.microsoft.com/office/powerpoint/2010/main" val="253488962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604717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70C0"/>
                </a:solidFill>
                <a:latin typeface="Arial Rounded MT Bold" panose="020F0704030504030204" pitchFamily="34" charset="0"/>
              </a:rPr>
              <a:t>Jump Start with SQL using sqldf</a:t>
            </a:r>
          </a:p>
        </p:txBody>
      </p:sp>
      <p:sp>
        <p:nvSpPr>
          <p:cNvPr id="12" name="TextBox 11"/>
          <p:cNvSpPr txBox="1"/>
          <p:nvPr/>
        </p:nvSpPr>
        <p:spPr bwMode="auto">
          <a:xfrm>
            <a:off x="143312" y="1600200"/>
            <a:ext cx="11506200" cy="3379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eaLnBrk="1" hangingPunct="1">
              <a:spcBef>
                <a:spcPts val="1800"/>
              </a:spcBef>
            </a:pP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Adds Structured Query Language (SQL) Support</a:t>
            </a:r>
          </a:p>
          <a:p>
            <a:pPr eaLnBrk="1" hangingPunct="1">
              <a:spcBef>
                <a:spcPts val="1800"/>
              </a:spcBef>
            </a:pP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Manipulate Data Without Learning New Functions</a:t>
            </a:r>
          </a:p>
          <a:p>
            <a:pPr eaLnBrk="1" hangingPunct="1">
              <a:spcBef>
                <a:spcPts val="1800"/>
              </a:spcBef>
            </a:pP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Easy to Use and Understand</a:t>
            </a:r>
          </a:p>
          <a:p>
            <a:pPr eaLnBrk="1" hangingPunct="1">
              <a:spcBef>
                <a:spcPts val="1800"/>
              </a:spcBef>
            </a:pP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Relies on SQLite</a:t>
            </a:r>
          </a:p>
          <a:p>
            <a:pPr eaLnBrk="1" hangingPunct="1">
              <a:spcBef>
                <a:spcPts val="1800"/>
              </a:spcBef>
            </a:pPr>
            <a:endParaRPr lang="en-US" sz="2400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eaLnBrk="1" hangingPunct="1">
              <a:spcBef>
                <a:spcPct val="20000"/>
              </a:spcBef>
            </a:pPr>
            <a:endParaRPr lang="en-US" sz="28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4" name="Picture 3" descr="A picture containing thing&#10;&#10;Description generated with very high confidence">
            <a:extLst>
              <a:ext uri="{FF2B5EF4-FFF2-40B4-BE49-F238E27FC236}">
                <a16:creationId xmlns:a16="http://schemas.microsoft.com/office/drawing/2014/main" id="{90AA376B-82A6-40CA-8F03-F5B7AB5B41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6400" y="4114800"/>
            <a:ext cx="2062283" cy="2062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1035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3312" y="76200"/>
            <a:ext cx="10515600" cy="1063625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002060"/>
                </a:solidFill>
                <a:latin typeface="Arial Rounded MT Bold" panose="020F0704030504030204" pitchFamily="34" charset="0"/>
              </a:rPr>
              <a:t>Data Frame Shaping</a:t>
            </a:r>
          </a:p>
        </p:txBody>
      </p:sp>
      <p:sp>
        <p:nvSpPr>
          <p:cNvPr id="12" name="TextBox 11"/>
          <p:cNvSpPr txBox="1"/>
          <p:nvPr/>
        </p:nvSpPr>
        <p:spPr bwMode="auto">
          <a:xfrm>
            <a:off x="143312" y="1468120"/>
            <a:ext cx="11506200" cy="347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eaLnBrk="1" hangingPunct="1">
              <a:spcBef>
                <a:spcPts val="1800"/>
              </a:spcBef>
            </a:pPr>
            <a:r>
              <a:rPr lang="en-US" sz="3200" dirty="0">
                <a:solidFill>
                  <a:schemeClr val="bg1"/>
                </a:solidFill>
                <a:latin typeface="Century Gothic" panose="020B0502020202020204" pitchFamily="34" charset="0"/>
              </a:rPr>
              <a:t>Add and Remove Columns</a:t>
            </a:r>
          </a:p>
          <a:p>
            <a:pPr eaLnBrk="1" hangingPunct="1">
              <a:spcBef>
                <a:spcPts val="1800"/>
              </a:spcBef>
            </a:pPr>
            <a:r>
              <a:rPr lang="en-US" sz="3200" dirty="0">
                <a:solidFill>
                  <a:schemeClr val="bg1"/>
                </a:solidFill>
                <a:latin typeface="Century Gothic" panose="020B0502020202020204" pitchFamily="34" charset="0"/>
              </a:rPr>
              <a:t>Add and Remove Rows</a:t>
            </a:r>
          </a:p>
          <a:p>
            <a:pPr eaLnBrk="1" hangingPunct="1">
              <a:spcBef>
                <a:spcPts val="1800"/>
              </a:spcBef>
            </a:pPr>
            <a:r>
              <a:rPr lang="en-US" sz="3200" dirty="0">
                <a:solidFill>
                  <a:schemeClr val="bg1"/>
                </a:solidFill>
                <a:latin typeface="Century Gothic" panose="020B0502020202020204" pitchFamily="34" charset="0"/>
              </a:rPr>
              <a:t>Update Values</a:t>
            </a:r>
          </a:p>
          <a:p>
            <a:pPr eaLnBrk="1" hangingPunct="1">
              <a:spcBef>
                <a:spcPts val="1800"/>
              </a:spcBef>
            </a:pPr>
            <a:r>
              <a:rPr lang="en-US" sz="3200" dirty="0">
                <a:solidFill>
                  <a:schemeClr val="bg1"/>
                </a:solidFill>
                <a:latin typeface="Century Gothic" panose="020B0502020202020204" pitchFamily="34" charset="0"/>
              </a:rPr>
              <a:t>Sorting</a:t>
            </a:r>
          </a:p>
          <a:p>
            <a:pPr eaLnBrk="1" hangingPunct="1">
              <a:spcBef>
                <a:spcPts val="1800"/>
              </a:spcBef>
            </a:pPr>
            <a:r>
              <a:rPr lang="en-US" sz="3200" dirty="0">
                <a:solidFill>
                  <a:schemeClr val="bg1"/>
                </a:solidFill>
                <a:latin typeface="Century Gothic" panose="020B0502020202020204" pitchFamily="34" charset="0"/>
              </a:rPr>
              <a:t>Dealing with missing values.</a:t>
            </a:r>
          </a:p>
        </p:txBody>
      </p:sp>
    </p:spTree>
    <p:extLst>
      <p:ext uri="{BB962C8B-B14F-4D97-AF65-F5344CB8AC3E}">
        <p14:creationId xmlns:p14="http://schemas.microsoft.com/office/powerpoint/2010/main" val="47415219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2192" y="0"/>
            <a:ext cx="10515600" cy="1063625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002060"/>
                </a:solidFill>
                <a:latin typeface="Arial Rounded MT Bold" panose="020F0704030504030204" pitchFamily="34" charset="0"/>
              </a:rPr>
              <a:t>Data Frame Slicing &amp; Filtering</a:t>
            </a:r>
          </a:p>
        </p:txBody>
      </p:sp>
      <p:sp>
        <p:nvSpPr>
          <p:cNvPr id="12" name="TextBox 11"/>
          <p:cNvSpPr txBox="1"/>
          <p:nvPr/>
        </p:nvSpPr>
        <p:spPr bwMode="auto">
          <a:xfrm>
            <a:off x="0" y="1139825"/>
            <a:ext cx="11506200" cy="47951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eaLnBrk="1" hangingPunct="1">
              <a:spcBef>
                <a:spcPts val="1800"/>
              </a:spcBef>
            </a:pP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We can access data.frame columns by name.</a:t>
            </a:r>
          </a:p>
          <a:p>
            <a:pPr eaLnBrk="1" hangingPunct="1">
              <a:spcBef>
                <a:spcPts val="1800"/>
              </a:spcBef>
            </a:pPr>
            <a:r>
              <a:rPr lang="en-US" sz="2400" dirty="0">
                <a:latin typeface="Century Gothic" panose="020B0502020202020204" pitchFamily="34" charset="0"/>
              </a:rPr>
              <a:t>	</a:t>
            </a:r>
            <a:r>
              <a:rPr lang="en-US" sz="2400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</a:rPr>
              <a:t>MyDataFrame$FirstName</a:t>
            </a:r>
            <a:endParaRPr lang="en-US" sz="2400" dirty="0">
              <a:solidFill>
                <a:schemeClr val="accent5">
                  <a:lumMod val="60000"/>
                  <a:lumOff val="40000"/>
                </a:schemeClr>
              </a:solidFill>
              <a:latin typeface="Century Gothic" panose="020B0502020202020204" pitchFamily="34" charset="0"/>
            </a:endParaRPr>
          </a:p>
          <a:p>
            <a:pPr eaLnBrk="1" hangingPunct="1">
              <a:spcBef>
                <a:spcPts val="1800"/>
              </a:spcBef>
            </a:pP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We can access rows and columns by subscript</a:t>
            </a:r>
            <a:r>
              <a:rPr lang="en-US" sz="2400" dirty="0">
                <a:latin typeface="Century Gothic" panose="020B0502020202020204" pitchFamily="34" charset="0"/>
              </a:rPr>
              <a:t>.</a:t>
            </a:r>
          </a:p>
          <a:p>
            <a:pPr eaLnBrk="1" hangingPunct="1">
              <a:spcBef>
                <a:spcPts val="1800"/>
              </a:spcBef>
            </a:pPr>
            <a:r>
              <a:rPr lang="en-US" sz="2400" dirty="0">
                <a:latin typeface="Century Gothic" panose="020B0502020202020204" pitchFamily="34" charset="0"/>
              </a:rPr>
              <a:t>	</a:t>
            </a:r>
            <a:r>
              <a:rPr lang="en-US" sz="2400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</a:rPr>
              <a:t>MyDataFrame</a:t>
            </a:r>
            <a:r>
              <a:rPr lang="en-US" sz="2400" dirty="0">
                <a:solidFill>
                  <a:schemeClr val="accent5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</a:rPr>
              <a:t>[,3]</a:t>
            </a:r>
          </a:p>
          <a:p>
            <a:pPr eaLnBrk="1" hangingPunct="1">
              <a:spcBef>
                <a:spcPts val="1800"/>
              </a:spcBef>
            </a:pPr>
            <a:endParaRPr lang="en-US" sz="2400" dirty="0">
              <a:solidFill>
                <a:schemeClr val="accent1"/>
              </a:solidFill>
              <a:latin typeface="Century Gothic" panose="020B0502020202020204" pitchFamily="34" charset="0"/>
            </a:endParaRPr>
          </a:p>
          <a:p>
            <a:pPr eaLnBrk="1" hangingPunct="1">
              <a:spcBef>
                <a:spcPts val="0"/>
              </a:spcBef>
              <a:spcAft>
                <a:spcPts val="1200"/>
              </a:spcAft>
            </a:pP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The attach function makes referencing columns easier</a:t>
            </a:r>
          </a:p>
          <a:p>
            <a:pPr eaLnBrk="1" hangingPunct="1">
              <a:spcBef>
                <a:spcPts val="0"/>
              </a:spcBef>
              <a:spcAft>
                <a:spcPts val="600"/>
              </a:spcAft>
            </a:pPr>
            <a:r>
              <a:rPr lang="en-US" sz="2400" dirty="0">
                <a:latin typeface="Century Gothic" panose="020B0502020202020204" pitchFamily="34" charset="0"/>
              </a:rPr>
              <a:t>	</a:t>
            </a:r>
            <a:r>
              <a:rPr lang="en-US" sz="2400" dirty="0">
                <a:solidFill>
                  <a:schemeClr val="accent5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</a:rPr>
              <a:t>attach(</a:t>
            </a:r>
            <a:r>
              <a:rPr lang="en-US" sz="2400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</a:rPr>
              <a:t>MyDataFrame</a:t>
            </a:r>
            <a:r>
              <a:rPr lang="en-US" sz="2400" dirty="0">
                <a:solidFill>
                  <a:schemeClr val="accent5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</a:rPr>
              <a:t>)</a:t>
            </a:r>
          </a:p>
          <a:p>
            <a:pPr eaLnBrk="1" hangingPunct="1">
              <a:spcBef>
                <a:spcPts val="0"/>
              </a:spcBef>
              <a:spcAft>
                <a:spcPts val="600"/>
              </a:spcAft>
            </a:pPr>
            <a:r>
              <a:rPr lang="en-US" sz="2400" dirty="0">
                <a:solidFill>
                  <a:schemeClr val="accent5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</a:rPr>
              <a:t>	print(FirstName)</a:t>
            </a:r>
          </a:p>
          <a:p>
            <a:pPr eaLnBrk="1" hangingPunct="1">
              <a:spcBef>
                <a:spcPct val="20000"/>
              </a:spcBef>
            </a:pPr>
            <a:endParaRPr lang="en-US" sz="280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427911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3312" y="76200"/>
            <a:ext cx="10515600" cy="1063625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002060"/>
                </a:solidFill>
                <a:latin typeface="Arial Rounded MT Bold" panose="020F0704030504030204" pitchFamily="34" charset="0"/>
              </a:rPr>
              <a:t>Data Frame Shaping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084AAEA-BBF4-47F4-8731-447CEE906B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831" y="1241107"/>
            <a:ext cx="9688561" cy="5220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5852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88913"/>
            <a:ext cx="10245725" cy="860425"/>
          </a:xfrm>
        </p:spPr>
        <p:txBody>
          <a:bodyPr/>
          <a:lstStyle/>
          <a:p>
            <a:r>
              <a:rPr lang="en-US" sz="4000" dirty="0"/>
              <a:t>Creating an Azure Data Science VM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17ACE0-13EC-4F8F-A9AC-EBBE02B320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306" y="1351280"/>
            <a:ext cx="4481384" cy="5080000"/>
          </a:xfrm>
          <a:prstGeom prst="rect">
            <a:avLst/>
          </a:prstGeom>
        </p:spPr>
      </p:pic>
      <p:sp>
        <p:nvSpPr>
          <p:cNvPr id="6" name="Callout: Line 5">
            <a:extLst>
              <a:ext uri="{FF2B5EF4-FFF2-40B4-BE49-F238E27FC236}">
                <a16:creationId xmlns:a16="http://schemas.microsoft.com/office/drawing/2014/main" id="{04EA6749-32E4-43B7-BDAD-602FF36962F8}"/>
              </a:ext>
            </a:extLst>
          </p:cNvPr>
          <p:cNvSpPr/>
          <p:nvPr/>
        </p:nvSpPr>
        <p:spPr>
          <a:xfrm>
            <a:off x="5892415" y="4925683"/>
            <a:ext cx="2449328" cy="771949"/>
          </a:xfrm>
          <a:prstGeom prst="borderCallout1">
            <a:avLst>
              <a:gd name="adj1" fmla="val 18750"/>
              <a:gd name="adj2" fmla="val -8333"/>
              <a:gd name="adj3" fmla="val 144907"/>
              <a:gd name="adj4" fmla="val -143188"/>
            </a:avLst>
          </a:prstGeom>
          <a:solidFill>
            <a:srgbClr val="7030A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Click on Create</a:t>
            </a:r>
          </a:p>
        </p:txBody>
      </p:sp>
    </p:spTree>
    <p:extLst>
      <p:ext uri="{BB962C8B-B14F-4D97-AF65-F5344CB8AC3E}">
        <p14:creationId xmlns:p14="http://schemas.microsoft.com/office/powerpoint/2010/main" val="411938812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3312" y="76200"/>
            <a:ext cx="10515600" cy="1063625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002060"/>
                </a:solidFill>
                <a:latin typeface="Arial Rounded MT Bold" panose="020F0704030504030204" pitchFamily="34" charset="0"/>
              </a:rPr>
              <a:t>Data Frame: Handling Missing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AAB19B-08A1-4DEB-89BF-4EBCA4807F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585" y="2094073"/>
            <a:ext cx="11191875" cy="3810000"/>
          </a:xfrm>
          <a:prstGeom prst="rect">
            <a:avLst/>
          </a:prstGeom>
        </p:spPr>
      </p:pic>
      <p:sp>
        <p:nvSpPr>
          <p:cNvPr id="7" name="Callout: Line 6">
            <a:extLst>
              <a:ext uri="{FF2B5EF4-FFF2-40B4-BE49-F238E27FC236}">
                <a16:creationId xmlns:a16="http://schemas.microsoft.com/office/drawing/2014/main" id="{15EF5C5D-9DC7-4940-9771-AB5A1092B11E}"/>
              </a:ext>
            </a:extLst>
          </p:cNvPr>
          <p:cNvSpPr/>
          <p:nvPr/>
        </p:nvSpPr>
        <p:spPr>
          <a:xfrm>
            <a:off x="6109082" y="2987539"/>
            <a:ext cx="3542918" cy="526852"/>
          </a:xfrm>
          <a:prstGeom prst="borderCallout1">
            <a:avLst>
              <a:gd name="adj1" fmla="val 53691"/>
              <a:gd name="adj2" fmla="val -4588"/>
              <a:gd name="adj3" fmla="val 48906"/>
              <a:gd name="adj4" fmla="val -30074"/>
            </a:avLst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Which values are missing?</a:t>
            </a:r>
          </a:p>
        </p:txBody>
      </p:sp>
      <p:sp>
        <p:nvSpPr>
          <p:cNvPr id="8" name="Callout: Line 7">
            <a:extLst>
              <a:ext uri="{FF2B5EF4-FFF2-40B4-BE49-F238E27FC236}">
                <a16:creationId xmlns:a16="http://schemas.microsoft.com/office/drawing/2014/main" id="{DD29F939-C831-42FC-9860-C58F4F1EEC73}"/>
              </a:ext>
            </a:extLst>
          </p:cNvPr>
          <p:cNvSpPr/>
          <p:nvPr/>
        </p:nvSpPr>
        <p:spPr>
          <a:xfrm>
            <a:off x="8098526" y="4877299"/>
            <a:ext cx="3106947" cy="526852"/>
          </a:xfrm>
          <a:prstGeom prst="borderCallout1">
            <a:avLst>
              <a:gd name="adj1" fmla="val 67190"/>
              <a:gd name="adj2" fmla="val -2953"/>
              <a:gd name="adj3" fmla="val -89941"/>
              <a:gd name="adj4" fmla="val -33017"/>
            </a:avLst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Convert values to NA</a:t>
            </a:r>
          </a:p>
        </p:txBody>
      </p:sp>
      <p:sp>
        <p:nvSpPr>
          <p:cNvPr id="9" name="Callout: Line 8">
            <a:extLst>
              <a:ext uri="{FF2B5EF4-FFF2-40B4-BE49-F238E27FC236}">
                <a16:creationId xmlns:a16="http://schemas.microsoft.com/office/drawing/2014/main" id="{BA87DFA7-9F7C-4AB8-907C-8AB4B9C55393}"/>
              </a:ext>
            </a:extLst>
          </p:cNvPr>
          <p:cNvSpPr/>
          <p:nvPr/>
        </p:nvSpPr>
        <p:spPr>
          <a:xfrm>
            <a:off x="7213695" y="5640647"/>
            <a:ext cx="3106947" cy="526852"/>
          </a:xfrm>
          <a:prstGeom prst="borderCallout1">
            <a:avLst>
              <a:gd name="adj1" fmla="val 67190"/>
              <a:gd name="adj2" fmla="val -2953"/>
              <a:gd name="adj3" fmla="val 29622"/>
              <a:gd name="adj4" fmla="val -20264"/>
            </a:avLst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Remove NA Values</a:t>
            </a:r>
          </a:p>
        </p:txBody>
      </p:sp>
    </p:spTree>
    <p:extLst>
      <p:ext uri="{BB962C8B-B14F-4D97-AF65-F5344CB8AC3E}">
        <p14:creationId xmlns:p14="http://schemas.microsoft.com/office/powerpoint/2010/main" val="149936359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4294967295"/>
          </p:nvPr>
        </p:nvSpPr>
        <p:spPr>
          <a:xfrm>
            <a:off x="0" y="166088"/>
            <a:ext cx="10744200" cy="515399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sz="44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Data Quality and Data Wrangling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94891" y="1380227"/>
            <a:ext cx="9829800" cy="228600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37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Reasons for Incorrect and Missing Data</a:t>
            </a:r>
          </a:p>
          <a:p>
            <a:pPr marL="0" indent="0">
              <a:buNone/>
            </a:pPr>
            <a:r>
              <a:rPr lang="en-US" sz="37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What’s the Impact?</a:t>
            </a:r>
          </a:p>
          <a:p>
            <a:pPr marL="0" indent="0">
              <a:buNone/>
            </a:pPr>
            <a:r>
              <a:rPr lang="en-US" sz="37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Identification and Correction</a:t>
            </a:r>
          </a:p>
          <a:p>
            <a:pPr marL="0" indent="0">
              <a:buNone/>
            </a:pPr>
            <a:r>
              <a:rPr lang="en-US" sz="37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Thoughts on Data Quality</a:t>
            </a:r>
          </a:p>
          <a:p>
            <a:pPr marL="0" indent="0">
              <a:buNone/>
            </a:pPr>
            <a:endParaRPr lang="en-US" sz="28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1026" name="Picture 2" descr="Related image">
            <a:extLst>
              <a:ext uri="{FF2B5EF4-FFF2-40B4-BE49-F238E27FC236}">
                <a16:creationId xmlns:a16="http://schemas.microsoft.com/office/drawing/2014/main" id="{D7818211-FFF5-42CF-AEFC-9A312B371D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5711" y="4235089"/>
            <a:ext cx="3584994" cy="2389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782157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8600" y="0"/>
            <a:ext cx="10515600" cy="1063625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002060"/>
                </a:solidFill>
                <a:latin typeface="Arial Rounded MT Bold" panose="020F0704030504030204" pitchFamily="34" charset="0"/>
              </a:rPr>
              <a:t>Review</a:t>
            </a:r>
          </a:p>
        </p:txBody>
      </p:sp>
      <p:sp>
        <p:nvSpPr>
          <p:cNvPr id="12" name="TextBox 11"/>
          <p:cNvSpPr txBox="1"/>
          <p:nvPr/>
        </p:nvSpPr>
        <p:spPr bwMode="auto">
          <a:xfrm>
            <a:off x="228600" y="1363602"/>
            <a:ext cx="10972800" cy="28623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>
              <a:spcAft>
                <a:spcPts val="1800"/>
              </a:spcAft>
            </a:pPr>
            <a:r>
              <a:rPr lang="en-US" sz="2400" dirty="0">
                <a:solidFill>
                  <a:schemeClr val="bg1"/>
                </a:solidFill>
              </a:rPr>
              <a:t>Data Frames – Slicing, Dicing</a:t>
            </a:r>
          </a:p>
          <a:p>
            <a:pPr>
              <a:spcAft>
                <a:spcPts val="1800"/>
              </a:spcAft>
            </a:pPr>
            <a:r>
              <a:rPr lang="en-US" sz="2400" dirty="0">
                <a:solidFill>
                  <a:schemeClr val="bg1"/>
                </a:solidFill>
              </a:rPr>
              <a:t>Data Frame Shaping</a:t>
            </a:r>
          </a:p>
          <a:p>
            <a:pPr>
              <a:spcAft>
                <a:spcPts val="1800"/>
              </a:spcAft>
            </a:pPr>
            <a:r>
              <a:rPr lang="en-US" sz="2400" dirty="0">
                <a:solidFill>
                  <a:schemeClr val="bg1"/>
                </a:solidFill>
              </a:rPr>
              <a:t>Handling Missing Values</a:t>
            </a:r>
          </a:p>
          <a:p>
            <a:pPr>
              <a:spcAft>
                <a:spcPts val="1800"/>
              </a:spcAft>
            </a:pPr>
            <a:r>
              <a:rPr lang="en-US" sz="2400" dirty="0">
                <a:solidFill>
                  <a:schemeClr val="bg1"/>
                </a:solidFill>
              </a:rPr>
              <a:t>Impact of Missing Data</a:t>
            </a:r>
          </a:p>
          <a:p>
            <a:pPr>
              <a:spcAft>
                <a:spcPts val="1800"/>
              </a:spcAft>
            </a:pP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4" name="Picture 3" descr="A close up of graphics&#10;&#10;Description generated with high confidence">
            <a:extLst>
              <a:ext uri="{FF2B5EF4-FFF2-40B4-BE49-F238E27FC236}">
                <a16:creationId xmlns:a16="http://schemas.microsoft.com/office/drawing/2014/main" id="{5B3384F4-00BE-4295-B612-4ADE119E866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600" y="3625760"/>
            <a:ext cx="2402048" cy="2402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18777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of Our Tour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AC1D26E-03D5-4F38-BE15-B14F8D4726A0}"/>
              </a:ext>
            </a:extLst>
          </p:cNvPr>
          <p:cNvSpPr txBox="1">
            <a:spLocks/>
          </p:cNvSpPr>
          <p:nvPr/>
        </p:nvSpPr>
        <p:spPr>
          <a:xfrm>
            <a:off x="0" y="103868"/>
            <a:ext cx="8824913" cy="48941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Arial Rounded MT Bold" panose="020F0704030504030204" pitchFamily="34" charset="0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600" dirty="0"/>
              <a:t>Demo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5764CB-5149-4FF4-9F72-FFB4B88FB0B6}"/>
              </a:ext>
            </a:extLst>
          </p:cNvPr>
          <p:cNvSpPr txBox="1"/>
          <p:nvPr/>
        </p:nvSpPr>
        <p:spPr>
          <a:xfrm>
            <a:off x="2509736" y="3054485"/>
            <a:ext cx="6138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Exploring Data Frame Notebook – Part 2</a:t>
            </a:r>
          </a:p>
        </p:txBody>
      </p:sp>
    </p:spTree>
    <p:extLst>
      <p:ext uri="{BB962C8B-B14F-4D97-AF65-F5344CB8AC3E}">
        <p14:creationId xmlns:p14="http://schemas.microsoft.com/office/powerpoint/2010/main" val="269682873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of Our Tour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AC1D26E-03D5-4F38-BE15-B14F8D4726A0}"/>
              </a:ext>
            </a:extLst>
          </p:cNvPr>
          <p:cNvSpPr txBox="1">
            <a:spLocks/>
          </p:cNvSpPr>
          <p:nvPr/>
        </p:nvSpPr>
        <p:spPr>
          <a:xfrm>
            <a:off x="0" y="103868"/>
            <a:ext cx="8824913" cy="48941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Arial Rounded MT Bold" panose="020F0704030504030204" pitchFamily="34" charset="0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600" dirty="0"/>
              <a:t>Packages</a:t>
            </a:r>
          </a:p>
        </p:txBody>
      </p:sp>
      <p:pic>
        <p:nvPicPr>
          <p:cNvPr id="8" name="Picture 7" descr="A picture containing cake, thing, table, LEGO&#10;&#10;Description generated with very high confidence">
            <a:extLst>
              <a:ext uri="{FF2B5EF4-FFF2-40B4-BE49-F238E27FC236}">
                <a16:creationId xmlns:a16="http://schemas.microsoft.com/office/drawing/2014/main" id="{AE76FDB9-192D-4A4A-B506-FA1EF5A8477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8066" y="2372263"/>
            <a:ext cx="5308891" cy="3010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05982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3312" y="76200"/>
            <a:ext cx="10515600" cy="1063625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002060"/>
                </a:solidFill>
                <a:latin typeface="Arial Rounded MT Bold" panose="020F0704030504030204" pitchFamily="34" charset="0"/>
              </a:rPr>
              <a:t>What is a Package?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C7E2A8-D98E-453E-9DEB-551A46B061B7}"/>
              </a:ext>
            </a:extLst>
          </p:cNvPr>
          <p:cNvSpPr txBox="1"/>
          <p:nvPr/>
        </p:nvSpPr>
        <p:spPr bwMode="auto">
          <a:xfrm>
            <a:off x="143312" y="1600200"/>
            <a:ext cx="11277600" cy="3379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marL="342900" indent="-342900" eaLnBrk="1" hangingPunct="1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A collection of functions and/or data that can be easily shared </a:t>
            </a:r>
          </a:p>
          <a:p>
            <a:pPr marL="342900" indent="-342900" eaLnBrk="1" hangingPunct="1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Used to extend R capabilities</a:t>
            </a:r>
          </a:p>
          <a:p>
            <a:pPr marL="342900" indent="-342900" eaLnBrk="1" hangingPunct="1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Community Developed</a:t>
            </a:r>
          </a:p>
          <a:p>
            <a:pPr marL="342900" indent="-342900" eaLnBrk="1" hangingPunct="1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Downloaded from Repositories</a:t>
            </a:r>
          </a:p>
          <a:p>
            <a:pPr marL="342900" indent="-342900" eaLnBrk="1" hangingPunct="1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A Library is the folder where the packages are stored</a:t>
            </a:r>
          </a:p>
          <a:p>
            <a:pPr eaLnBrk="1" hangingPunct="1">
              <a:spcBef>
                <a:spcPct val="20000"/>
              </a:spcBef>
            </a:pPr>
            <a:endParaRPr lang="en-US" sz="280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58753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3312" y="76200"/>
            <a:ext cx="10515600" cy="1063625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002060"/>
                </a:solidFill>
                <a:latin typeface="Arial Rounded MT Bold" panose="020F0704030504030204" pitchFamily="34" charset="0"/>
              </a:rPr>
              <a:t>Installing a Package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F8355FD-9EEE-4693-9560-057A9C9B0C85}"/>
              </a:ext>
            </a:extLst>
          </p:cNvPr>
          <p:cNvSpPr txBox="1"/>
          <p:nvPr/>
        </p:nvSpPr>
        <p:spPr bwMode="auto">
          <a:xfrm>
            <a:off x="228600" y="1600200"/>
            <a:ext cx="11277600" cy="52568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eaLnBrk="1" hangingPunct="1">
              <a:spcBef>
                <a:spcPts val="1800"/>
              </a:spcBef>
            </a:pP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Use the install.packages function to download and install from CRAN.</a:t>
            </a:r>
          </a:p>
          <a:p>
            <a:pPr eaLnBrk="1" hangingPunct="1">
              <a:spcBef>
                <a:spcPts val="2400"/>
              </a:spcBef>
            </a:pP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	install.packages(“dplyr”)</a:t>
            </a:r>
            <a:endParaRPr lang="en-US" sz="800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eaLnBrk="1" hangingPunct="1">
              <a:spcBef>
                <a:spcPts val="2400"/>
              </a:spcBef>
            </a:pP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To download and install from GitHub, you need to install “devtools”.</a:t>
            </a:r>
          </a:p>
          <a:p>
            <a:pPr eaLnBrk="1" hangingPunct="1">
              <a:spcBef>
                <a:spcPts val="2400"/>
              </a:spcBef>
            </a:pP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	install.packages(“devtools”)</a:t>
            </a:r>
          </a:p>
          <a:p>
            <a:pPr eaLnBrk="1" hangingPunct="1">
              <a:spcBef>
                <a:spcPts val="2400"/>
              </a:spcBef>
            </a:pP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Then install packages from GitHub</a:t>
            </a:r>
          </a:p>
          <a:p>
            <a:pPr eaLnBrk="1" hangingPunct="1">
              <a:spcBef>
                <a:spcPts val="1800"/>
              </a:spcBef>
            </a:pP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	library(“devtools”)</a:t>
            </a:r>
          </a:p>
          <a:p>
            <a:pPr eaLnBrk="1" hangingPunct="1">
              <a:spcBef>
                <a:spcPts val="0"/>
              </a:spcBef>
            </a:pP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	install_github("hadley/babynames")</a:t>
            </a:r>
          </a:p>
          <a:p>
            <a:pPr eaLnBrk="1" hangingPunct="1">
              <a:spcBef>
                <a:spcPts val="1800"/>
              </a:spcBef>
            </a:pPr>
            <a:endParaRPr lang="en-US" sz="2400" dirty="0">
              <a:latin typeface="Century Gothic" panose="020B0502020202020204" pitchFamily="34" charset="0"/>
            </a:endParaRPr>
          </a:p>
          <a:p>
            <a:pPr eaLnBrk="1" hangingPunct="1">
              <a:spcBef>
                <a:spcPct val="20000"/>
              </a:spcBef>
            </a:pPr>
            <a:endParaRPr lang="en-US" sz="280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654520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of Our Tour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AC1D26E-03D5-4F38-BE15-B14F8D4726A0}"/>
              </a:ext>
            </a:extLst>
          </p:cNvPr>
          <p:cNvSpPr txBox="1">
            <a:spLocks/>
          </p:cNvSpPr>
          <p:nvPr/>
        </p:nvSpPr>
        <p:spPr>
          <a:xfrm>
            <a:off x="0" y="103868"/>
            <a:ext cx="10800272" cy="48941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Arial Rounded MT Bold" panose="020F0704030504030204" pitchFamily="34" charset="0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600" dirty="0"/>
              <a:t>Installing Packages from Other Repositories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6B12E941-1ED9-452C-8F1D-5C728A2928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4415" y="1344809"/>
            <a:ext cx="7467600" cy="39395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39675" tIns="0" rIns="39675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  <a:cs typeface="Courier New" panose="02070309020205020404" pitchFamily="49" charset="0"/>
              </a:rPr>
              <a:t>install_bioc()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  <a:cs typeface="Courier New" panose="02070309020205020404" pitchFamily="49" charset="0"/>
              </a:rPr>
              <a:t>install_bitbucket()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  <a:cs typeface="Courier New" panose="02070309020205020404" pitchFamily="49" charset="0"/>
              </a:rPr>
              <a:t>install_git()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  <a:cs typeface="Courier New" panose="02070309020205020404" pitchFamily="49" charset="0"/>
              </a:rPr>
              <a:t>install_local()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  <a:cs typeface="Courier New" panose="02070309020205020404" pitchFamily="49" charset="0"/>
              </a:rPr>
              <a:t>install_svn()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  <a:cs typeface="Courier New" panose="02070309020205020404" pitchFamily="49" charset="0"/>
              </a:rPr>
              <a:t>install_url()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  <a:cs typeface="Courier New" panose="02070309020205020404" pitchFamily="49" charset="0"/>
              </a:rPr>
              <a:t>install_version()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974053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of Our Tour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AC1D26E-03D5-4F38-BE15-B14F8D4726A0}"/>
              </a:ext>
            </a:extLst>
          </p:cNvPr>
          <p:cNvSpPr txBox="1">
            <a:spLocks/>
          </p:cNvSpPr>
          <p:nvPr/>
        </p:nvSpPr>
        <p:spPr>
          <a:xfrm>
            <a:off x="0" y="103868"/>
            <a:ext cx="10800272" cy="48941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Arial Rounded MT Bold" panose="020F0704030504030204" pitchFamily="34" charset="0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600" dirty="0"/>
              <a:t>Getting Help on Packages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23D6C6-332A-4938-866E-7BB1270ECB6D}"/>
              </a:ext>
            </a:extLst>
          </p:cNvPr>
          <p:cNvSpPr txBox="1"/>
          <p:nvPr/>
        </p:nvSpPr>
        <p:spPr bwMode="auto">
          <a:xfrm>
            <a:off x="228600" y="1371600"/>
            <a:ext cx="11277600" cy="46012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eaLnBrk="1" hangingPunct="1">
              <a:spcBef>
                <a:spcPts val="1800"/>
              </a:spcBef>
            </a:pP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Get Help in general</a:t>
            </a:r>
          </a:p>
          <a:p>
            <a:pPr eaLnBrk="1" hangingPunct="1">
              <a:spcBef>
                <a:spcPts val="1800"/>
              </a:spcBef>
            </a:pPr>
            <a:r>
              <a:rPr lang="en-US" sz="2400" dirty="0">
                <a:latin typeface="Century Gothic" panose="020B0502020202020204" pitchFamily="34" charset="0"/>
              </a:rPr>
              <a:t>	 </a:t>
            </a:r>
            <a:r>
              <a:rPr lang="en-US" sz="2400" dirty="0" err="1">
                <a:solidFill>
                  <a:schemeClr val="accent5"/>
                </a:solidFill>
                <a:latin typeface="Century Gothic" panose="020B0502020202020204" pitchFamily="34" charset="0"/>
              </a:rPr>
              <a:t>help.start</a:t>
            </a:r>
            <a:r>
              <a:rPr lang="en-US" sz="2400" dirty="0">
                <a:solidFill>
                  <a:schemeClr val="accent5"/>
                </a:solidFill>
                <a:latin typeface="Century Gothic" panose="020B0502020202020204" pitchFamily="34" charset="0"/>
              </a:rPr>
              <a:t>()  or help(functionname)</a:t>
            </a:r>
          </a:p>
          <a:p>
            <a:pPr eaLnBrk="1" hangingPunct="1">
              <a:spcBef>
                <a:spcPts val="1800"/>
              </a:spcBef>
            </a:pP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Get Help on how to use a package</a:t>
            </a:r>
          </a:p>
          <a:p>
            <a:pPr eaLnBrk="1" hangingPunct="1">
              <a:spcBef>
                <a:spcPts val="1800"/>
              </a:spcBef>
            </a:pPr>
            <a:r>
              <a:rPr lang="en-US" sz="2400" dirty="0">
                <a:latin typeface="Century Gothic" panose="020B0502020202020204" pitchFamily="34" charset="0"/>
              </a:rPr>
              <a:t>	 </a:t>
            </a:r>
            <a:r>
              <a:rPr lang="en-US" sz="2400" dirty="0">
                <a:solidFill>
                  <a:schemeClr val="accent5"/>
                </a:solidFill>
                <a:latin typeface="Century Gothic" panose="020B0502020202020204" pitchFamily="34" charset="0"/>
              </a:rPr>
              <a:t>help(package = "babynames")</a:t>
            </a:r>
          </a:p>
          <a:p>
            <a:pPr eaLnBrk="1" hangingPunct="1">
              <a:spcBef>
                <a:spcPts val="1800"/>
              </a:spcBef>
            </a:pP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View vignettes that explain the package</a:t>
            </a:r>
          </a:p>
          <a:p>
            <a:pPr eaLnBrk="1" hangingPunct="1">
              <a:spcBef>
                <a:spcPts val="1800"/>
              </a:spcBef>
            </a:pPr>
            <a:r>
              <a:rPr lang="en-US" sz="2400" dirty="0">
                <a:solidFill>
                  <a:srgbClr val="0070C0"/>
                </a:solidFill>
                <a:latin typeface="Century Gothic" panose="020B0502020202020204" pitchFamily="34" charset="0"/>
              </a:rPr>
              <a:t>	</a:t>
            </a:r>
            <a:r>
              <a:rPr lang="en-US" sz="2400" dirty="0">
                <a:solidFill>
                  <a:schemeClr val="accent5"/>
                </a:solidFill>
                <a:latin typeface="Century Gothic" panose="020B0502020202020204" pitchFamily="34" charset="0"/>
              </a:rPr>
              <a:t>browseVignettes(package="dplyr")</a:t>
            </a:r>
          </a:p>
          <a:p>
            <a:pPr eaLnBrk="1" hangingPunct="1">
              <a:spcBef>
                <a:spcPts val="1800"/>
              </a:spcBef>
            </a:pP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View information all packages in CRAN</a:t>
            </a:r>
          </a:p>
          <a:p>
            <a:pPr lvl="2" eaLnBrk="1" hangingPunct="1">
              <a:spcBef>
                <a:spcPts val="1800"/>
              </a:spcBef>
            </a:pPr>
            <a:r>
              <a:rPr lang="en-US" sz="2000" dirty="0">
                <a:solidFill>
                  <a:srgbClr val="0070C0"/>
                </a:solidFill>
                <a:latin typeface="Century Gothic" panose="020B0502020202020204" pitchFamily="34" charset="0"/>
                <a:hlinkClick r:id="rId3"/>
              </a:rPr>
              <a:t>https://cran.r-project.org/web/packages/available_packages_by_name.html</a:t>
            </a:r>
            <a:endParaRPr lang="en-US" sz="2000" dirty="0">
              <a:solidFill>
                <a:srgbClr val="0070C0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426678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3312" y="76200"/>
            <a:ext cx="10515600" cy="855453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Package</a:t>
            </a:r>
          </a:p>
        </p:txBody>
      </p:sp>
      <p:sp>
        <p:nvSpPr>
          <p:cNvPr id="12" name="TextBox 11"/>
          <p:cNvSpPr txBox="1"/>
          <p:nvPr/>
        </p:nvSpPr>
        <p:spPr bwMode="auto">
          <a:xfrm>
            <a:off x="4654927" y="2628467"/>
            <a:ext cx="2401480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eaLnBrk="1" hangingPunct="1">
              <a:spcBef>
                <a:spcPts val="1800"/>
              </a:spcBef>
            </a:pPr>
            <a:r>
              <a:rPr lang="en-US" sz="4400" dirty="0">
                <a:solidFill>
                  <a:schemeClr val="bg1"/>
                </a:solidFill>
                <a:latin typeface="Century Gothic" panose="020B0502020202020204" pitchFamily="34" charset="0"/>
              </a:rPr>
              <a:t>Demo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22BD88-9995-4F8C-B586-886D1719B1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3023" y="4375612"/>
            <a:ext cx="1762125" cy="1981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2687C88-C213-4B9C-BD08-EBCA09BA03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4642" y="4229533"/>
            <a:ext cx="1752600" cy="2127279"/>
          </a:xfrm>
          <a:prstGeom prst="rect">
            <a:avLst/>
          </a:prstGeom>
        </p:spPr>
      </p:pic>
      <p:pic>
        <p:nvPicPr>
          <p:cNvPr id="6" name="Picture 5" descr="A picture containing thing&#10;&#10;Description generated with very high confidence">
            <a:extLst>
              <a:ext uri="{FF2B5EF4-FFF2-40B4-BE49-F238E27FC236}">
                <a16:creationId xmlns:a16="http://schemas.microsoft.com/office/drawing/2014/main" id="{C0E37D8C-3C89-435A-948C-489F7F7AFB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1577" y="4229533"/>
            <a:ext cx="1835121" cy="2059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57864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39656</TotalTime>
  <Words>4908</Words>
  <Application>Microsoft Office PowerPoint</Application>
  <PresentationFormat>Widescreen</PresentationFormat>
  <Paragraphs>1163</Paragraphs>
  <Slides>203</Slides>
  <Notes>203</Notes>
  <HiddenSlides>37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203</vt:i4>
      </vt:variant>
    </vt:vector>
  </HeadingPairs>
  <TitlesOfParts>
    <vt:vector size="219" baseType="lpstr">
      <vt:lpstr>MS PGothic</vt:lpstr>
      <vt:lpstr>Arial</vt:lpstr>
      <vt:lpstr>Arial Black</vt:lpstr>
      <vt:lpstr>Arial Narrow</vt:lpstr>
      <vt:lpstr>Arial Rounded MT Bold</vt:lpstr>
      <vt:lpstr>Arial Unicode MS</vt:lpstr>
      <vt:lpstr>Calibri</vt:lpstr>
      <vt:lpstr>Century Gothic</vt:lpstr>
      <vt:lpstr>Courier New</vt:lpstr>
      <vt:lpstr>inherit</vt:lpstr>
      <vt:lpstr>Lato</vt:lpstr>
      <vt:lpstr>News Cycle</vt:lpstr>
      <vt:lpstr>Segoe UI</vt:lpstr>
      <vt:lpstr>Segoe UI Light</vt:lpstr>
      <vt:lpstr>Wingdings 3</vt:lpstr>
      <vt:lpstr>Ion</vt:lpstr>
      <vt:lpstr>PowerPoint Presentation</vt:lpstr>
      <vt:lpstr>About Bryan Cafferky…</vt:lpstr>
      <vt:lpstr>PowerPoint Presentation</vt:lpstr>
      <vt:lpstr>Schedule</vt:lpstr>
      <vt:lpstr>Time to Find Your Inner Child!</vt:lpstr>
      <vt:lpstr>The Azure Data Science Virtual Machine</vt:lpstr>
      <vt:lpstr>Demo</vt:lpstr>
      <vt:lpstr>Creating an Azure Data Science VM</vt:lpstr>
      <vt:lpstr>Creating an Azure Data Science VM</vt:lpstr>
      <vt:lpstr>Creating an Azure Data Science VM</vt:lpstr>
      <vt:lpstr>Creating an Azure Data Science VM</vt:lpstr>
      <vt:lpstr>Creating an Azure Data Science VM</vt:lpstr>
      <vt:lpstr>Creating an Azure Data Science VM</vt:lpstr>
      <vt:lpstr>Creating an Azure Data Science VM</vt:lpstr>
      <vt:lpstr>Connecting to Your DSVM</vt:lpstr>
      <vt:lpstr>Connecting to Your DSVM</vt:lpstr>
      <vt:lpstr>Connecting to Your DSVM</vt:lpstr>
      <vt:lpstr>Connecting to Your DSVM</vt:lpstr>
      <vt:lpstr>Connecting to Your DSVM</vt:lpstr>
      <vt:lpstr>Connecting to Your DSVM</vt:lpstr>
      <vt:lpstr>Connecting to Your DSVM</vt:lpstr>
      <vt:lpstr>Connecting to Your DSVM</vt:lpstr>
      <vt:lpstr>Connecting to Your DSVM</vt:lpstr>
      <vt:lpstr>Integrated Development Environments</vt:lpstr>
      <vt:lpstr>An Introduction to R Jupyter Notebooks</vt:lpstr>
      <vt:lpstr>What is Jupyter Notebook?</vt:lpstr>
      <vt:lpstr>Jupyter Notebook </vt:lpstr>
      <vt:lpstr>Who uses Jupyter Notebooks?</vt:lpstr>
      <vt:lpstr>What’s in a name?</vt:lpstr>
      <vt:lpstr>Why Notebook?</vt:lpstr>
      <vt:lpstr>Kernel Architecture</vt:lpstr>
      <vt:lpstr>Flexible Notebook Conversions</vt:lpstr>
      <vt:lpstr>What is Jupyter Notebook?</vt:lpstr>
      <vt:lpstr>Starting Jupyter Notebook</vt:lpstr>
      <vt:lpstr>Installing Jupyter Notebook</vt:lpstr>
      <vt:lpstr>The Jupyter Server Running</vt:lpstr>
      <vt:lpstr>A First Look at a Notebook</vt:lpstr>
      <vt:lpstr>A First Look at a Notebook</vt:lpstr>
      <vt:lpstr>The Cell Toolbar</vt:lpstr>
      <vt:lpstr>Exploring Jupyter…</vt:lpstr>
      <vt:lpstr>Use R and Python Together…</vt:lpstr>
      <vt:lpstr>Accessing Spark with pyspark…</vt:lpstr>
      <vt:lpstr>Presentations from Jupyter…</vt:lpstr>
      <vt:lpstr>Github Renders Notebooks Automatically…</vt:lpstr>
      <vt:lpstr>Advanced Data Science Tool</vt:lpstr>
      <vt:lpstr>Architecture</vt:lpstr>
      <vt:lpstr>Features</vt:lpstr>
      <vt:lpstr>PowerPoint Presentation</vt:lpstr>
      <vt:lpstr>Jupyter Notebooks on Azure</vt:lpstr>
      <vt:lpstr>How to get Jupyter Notebook…</vt:lpstr>
      <vt:lpstr>Installing Jupyter Notebook</vt:lpstr>
      <vt:lpstr>Installing Jupyter Notebook</vt:lpstr>
      <vt:lpstr>Jupyter Notebook – Wrapping Up</vt:lpstr>
      <vt:lpstr>RStudio Features: Script Types</vt:lpstr>
      <vt:lpstr>RStudio Features: Install Packages</vt:lpstr>
      <vt:lpstr>Review of Our Tour</vt:lpstr>
      <vt:lpstr>Lab 1:  Jupyter Notebooks</vt:lpstr>
      <vt:lpstr>Part 2: R Programming Primer</vt:lpstr>
      <vt:lpstr>What is R?</vt:lpstr>
      <vt:lpstr>When to Use R?</vt:lpstr>
      <vt:lpstr>Why Use R?</vt:lpstr>
      <vt:lpstr>R Syntax</vt:lpstr>
      <vt:lpstr>R Processing is Vector Based</vt:lpstr>
      <vt:lpstr>Vector Types</vt:lpstr>
      <vt:lpstr>Vector Types</vt:lpstr>
      <vt:lpstr>Categorical Variables</vt:lpstr>
      <vt:lpstr>R Factor = Categorical Variable</vt:lpstr>
      <vt:lpstr>Factors in Use</vt:lpstr>
      <vt:lpstr>What is a Matrix?</vt:lpstr>
      <vt:lpstr>Creating a Matrix</vt:lpstr>
      <vt:lpstr>Matrix Functions</vt:lpstr>
      <vt:lpstr>What is an Array?</vt:lpstr>
      <vt:lpstr>Creating an Array</vt:lpstr>
      <vt:lpstr>Array Functions</vt:lpstr>
      <vt:lpstr>Accessing Array Elements</vt:lpstr>
      <vt:lpstr>What is a List?</vt:lpstr>
      <vt:lpstr>Creating a List</vt:lpstr>
      <vt:lpstr>R Programming</vt:lpstr>
      <vt:lpstr>Data Frame</vt:lpstr>
      <vt:lpstr>Data Frame</vt:lpstr>
      <vt:lpstr>Creating a Data Frame</vt:lpstr>
      <vt:lpstr>Data Frame</vt:lpstr>
      <vt:lpstr>Functions</vt:lpstr>
      <vt:lpstr>Functions</vt:lpstr>
      <vt:lpstr>apply functions</vt:lpstr>
      <vt:lpstr>Jump Start with SQL using sqldf</vt:lpstr>
      <vt:lpstr>Data Frame Shaping</vt:lpstr>
      <vt:lpstr>Data Frame Slicing &amp; Filtering</vt:lpstr>
      <vt:lpstr>Data Frame Shaping</vt:lpstr>
      <vt:lpstr>Data Frame: Handling Missing Data</vt:lpstr>
      <vt:lpstr>PowerPoint Presentation</vt:lpstr>
      <vt:lpstr>Review</vt:lpstr>
      <vt:lpstr>Review of Our Tour</vt:lpstr>
      <vt:lpstr>Review of Our Tour</vt:lpstr>
      <vt:lpstr>What is a Package?</vt:lpstr>
      <vt:lpstr>Installing a Package</vt:lpstr>
      <vt:lpstr>Review of Our Tour</vt:lpstr>
      <vt:lpstr>Review of Our Tour</vt:lpstr>
      <vt:lpstr>Package</vt:lpstr>
      <vt:lpstr>Popular Packages: dplyr</vt:lpstr>
      <vt:lpstr>Popular Packages: ggplot2</vt:lpstr>
      <vt:lpstr>PowerPoint Presentation</vt:lpstr>
      <vt:lpstr>Lab 2</vt:lpstr>
      <vt:lpstr>Part 2 – R Basics End</vt:lpstr>
      <vt:lpstr>Background on Data Science</vt:lpstr>
      <vt:lpstr>PowerPoint Presentation</vt:lpstr>
      <vt:lpstr>Data Science: Revolution or Evolution</vt:lpstr>
      <vt:lpstr>Statistics &amp; Data Science Roles</vt:lpstr>
      <vt:lpstr>What is Statistics??</vt:lpstr>
      <vt:lpstr>Relationships Between Variables</vt:lpstr>
      <vt:lpstr>Concepts</vt:lpstr>
      <vt:lpstr>Central Tendency</vt:lpstr>
      <vt:lpstr>Quartiles</vt:lpstr>
      <vt:lpstr>Using R to Visualize: Box Plot</vt:lpstr>
      <vt:lpstr>Distribution</vt:lpstr>
      <vt:lpstr>Normal Distribution</vt:lpstr>
      <vt:lpstr>Standard Units</vt:lpstr>
      <vt:lpstr>Statistics</vt:lpstr>
      <vt:lpstr>Review</vt:lpstr>
      <vt:lpstr>Part 3: Data Frame Shaping and Wrangling</vt:lpstr>
      <vt:lpstr>PowerPoint Presentation</vt:lpstr>
      <vt:lpstr>PowerPoint Presentation</vt:lpstr>
      <vt:lpstr>Relationships Among Variables (Correlation)</vt:lpstr>
      <vt:lpstr>Correlation - Linear</vt:lpstr>
      <vt:lpstr>Understanding Correlation</vt:lpstr>
      <vt:lpstr>Correlation – Linear Relationship Examples</vt:lpstr>
      <vt:lpstr>Non Linear Relationships</vt:lpstr>
      <vt:lpstr>Determining the Type of Relationship</vt:lpstr>
      <vt:lpstr>Multivariate Correlation</vt:lpstr>
      <vt:lpstr>Review: Determining Correlation</vt:lpstr>
      <vt:lpstr>Correlation Is Not Causation</vt:lpstr>
      <vt:lpstr>Review</vt:lpstr>
      <vt:lpstr>Data Science and Machine Learning</vt:lpstr>
      <vt:lpstr>PowerPoint Presentation</vt:lpstr>
      <vt:lpstr>What is Data Science?</vt:lpstr>
      <vt:lpstr>What is Machine Learning?</vt:lpstr>
      <vt:lpstr>Unsupervised Learning</vt:lpstr>
      <vt:lpstr>Predictive Modeling, Supervised Learning</vt:lpstr>
      <vt:lpstr>Data Mining</vt:lpstr>
      <vt:lpstr>Research/Population Comparison</vt:lpstr>
      <vt:lpstr>Review</vt:lpstr>
      <vt:lpstr>PowerPoint Presentation</vt:lpstr>
      <vt:lpstr>PowerPoint Presentation</vt:lpstr>
      <vt:lpstr>What is Predictive Modeling?</vt:lpstr>
      <vt:lpstr>Applications of Predictive Modeling Modeling</vt:lpstr>
      <vt:lpstr>Steps to Creating a Predictive Model</vt:lpstr>
      <vt:lpstr>The Birth Weight (BirthWt) Data Set</vt:lpstr>
      <vt:lpstr>PowerPoint Presentation</vt:lpstr>
      <vt:lpstr>Demo</vt:lpstr>
      <vt:lpstr>Review: Extracting the Training/Testing Data</vt:lpstr>
      <vt:lpstr>Review: Viewing the Decision Tree</vt:lpstr>
      <vt:lpstr>Review: Evaluating the Model</vt:lpstr>
      <vt:lpstr>Review</vt:lpstr>
      <vt:lpstr>Lab 4: Predictive Models</vt:lpstr>
      <vt:lpstr>End of Part 2 - Predictive Modeling</vt:lpstr>
      <vt:lpstr>SQL Server/R Integration</vt:lpstr>
      <vt:lpstr>R Limitations</vt:lpstr>
      <vt:lpstr>Microsoft buys Revolution Analytics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Supercharing Power BI with R</vt:lpstr>
      <vt:lpstr>The Story of the Five Iron</vt:lpstr>
      <vt:lpstr>Power BI with R</vt:lpstr>
      <vt:lpstr>Using R with Power BI</vt:lpstr>
      <vt:lpstr>PowerPoint Presentation</vt:lpstr>
      <vt:lpstr>PowerPoint Presentation</vt:lpstr>
      <vt:lpstr>Why Use R?</vt:lpstr>
      <vt:lpstr>Enabling R Scripts</vt:lpstr>
      <vt:lpstr>Power BI R Script as a Data Source</vt:lpstr>
      <vt:lpstr>Power BI R Script as a Data Source</vt:lpstr>
      <vt:lpstr>Power BI R Script as a Data Source</vt:lpstr>
      <vt:lpstr>Power BI R Script as a Data Source</vt:lpstr>
      <vt:lpstr>Demo</vt:lpstr>
      <vt:lpstr>Windows with AI Enabled</vt:lpstr>
      <vt:lpstr>Transformation Script</vt:lpstr>
      <vt:lpstr>Transformation Script</vt:lpstr>
      <vt:lpstr>Transformation Script</vt:lpstr>
      <vt:lpstr>Demo</vt:lpstr>
      <vt:lpstr>Visualizations with R</vt:lpstr>
      <vt:lpstr>Visualizations with R</vt:lpstr>
      <vt:lpstr>Visualizations with R</vt:lpstr>
      <vt:lpstr>Visualizations with R</vt:lpstr>
      <vt:lpstr>Visualizations with R</vt:lpstr>
      <vt:lpstr>Demo</vt:lpstr>
      <vt:lpstr>Visualizations with R</vt:lpstr>
      <vt:lpstr>Visualizations with R</vt:lpstr>
      <vt:lpstr>Demo with Predictive Model</vt:lpstr>
      <vt:lpstr>Data Sources</vt:lpstr>
      <vt:lpstr>Review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Job Searching</dc:title>
  <dc:creator>BryanCafferky</dc:creator>
  <cp:lastModifiedBy>Bryan Cafferky</cp:lastModifiedBy>
  <cp:revision>498</cp:revision>
  <dcterms:created xsi:type="dcterms:W3CDTF">2015-12-02T19:37:42Z</dcterms:created>
  <dcterms:modified xsi:type="dcterms:W3CDTF">2018-04-16T17:23:54Z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brcaffer@microsoft.com</vt:lpwstr>
  </property>
  <property fmtid="{D5CDD505-2E9C-101B-9397-08002B2CF9AE}" pid="5" name="MSIP_Label_f42aa342-8706-4288-bd11-ebb85995028c_SetDate">
    <vt:lpwstr>2018-04-11T13:35:40.7961937Z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